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67" r:id="rId4"/>
    <p:sldId id="268" r:id="rId5"/>
    <p:sldId id="258" r:id="rId6"/>
    <p:sldId id="262" r:id="rId7"/>
    <p:sldId id="263" r:id="rId8"/>
    <p:sldId id="271" r:id="rId9"/>
    <p:sldId id="270" r:id="rId10"/>
    <p:sldId id="269" r:id="rId11"/>
    <p:sldId id="265" r:id="rId12"/>
    <p:sldId id="266" r:id="rId13"/>
    <p:sldId id="276" r:id="rId14"/>
    <p:sldId id="275" r:id="rId15"/>
    <p:sldId id="274" r:id="rId16"/>
    <p:sldId id="259"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o1KnrdTOtPWWqc9akA1R8IUXo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587" autoAdjust="0"/>
  </p:normalViewPr>
  <p:slideViewPr>
    <p:cSldViewPr snapToGrid="0">
      <p:cViewPr>
        <p:scale>
          <a:sx n="50" d="100"/>
          <a:sy n="50" d="100"/>
        </p:scale>
        <p:origin x="2165" y="99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0" name="Google Shape;50;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10</a:t>
            </a:fld>
            <a:endParaRPr/>
          </a:p>
        </p:txBody>
      </p:sp>
    </p:spTree>
    <p:extLst>
      <p:ext uri="{BB962C8B-B14F-4D97-AF65-F5344CB8AC3E}">
        <p14:creationId xmlns:p14="http://schemas.microsoft.com/office/powerpoint/2010/main" val="3040822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11</a:t>
            </a:fld>
            <a:endParaRPr/>
          </a:p>
        </p:txBody>
      </p:sp>
    </p:spTree>
    <p:extLst>
      <p:ext uri="{BB962C8B-B14F-4D97-AF65-F5344CB8AC3E}">
        <p14:creationId xmlns:p14="http://schemas.microsoft.com/office/powerpoint/2010/main" val="3067845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12</a:t>
            </a:fld>
            <a:endParaRPr/>
          </a:p>
        </p:txBody>
      </p:sp>
    </p:spTree>
    <p:extLst>
      <p:ext uri="{BB962C8B-B14F-4D97-AF65-F5344CB8AC3E}">
        <p14:creationId xmlns:p14="http://schemas.microsoft.com/office/powerpoint/2010/main" val="196427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13</a:t>
            </a:fld>
            <a:endParaRPr/>
          </a:p>
        </p:txBody>
      </p:sp>
    </p:spTree>
    <p:extLst>
      <p:ext uri="{BB962C8B-B14F-4D97-AF65-F5344CB8AC3E}">
        <p14:creationId xmlns:p14="http://schemas.microsoft.com/office/powerpoint/2010/main" val="25186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14</a:t>
            </a:fld>
            <a:endParaRPr/>
          </a:p>
        </p:txBody>
      </p:sp>
    </p:spTree>
    <p:extLst>
      <p:ext uri="{BB962C8B-B14F-4D97-AF65-F5344CB8AC3E}">
        <p14:creationId xmlns:p14="http://schemas.microsoft.com/office/powerpoint/2010/main" val="3912731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15</a:t>
            </a:fld>
            <a:endParaRPr/>
          </a:p>
        </p:txBody>
      </p:sp>
    </p:spTree>
    <p:extLst>
      <p:ext uri="{BB962C8B-B14F-4D97-AF65-F5344CB8AC3E}">
        <p14:creationId xmlns:p14="http://schemas.microsoft.com/office/powerpoint/2010/main" val="3865553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3</a:t>
            </a:fld>
            <a:endParaRPr/>
          </a:p>
        </p:txBody>
      </p:sp>
    </p:spTree>
    <p:extLst>
      <p:ext uri="{BB962C8B-B14F-4D97-AF65-F5344CB8AC3E}">
        <p14:creationId xmlns:p14="http://schemas.microsoft.com/office/powerpoint/2010/main" val="15172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4</a:t>
            </a:fld>
            <a:endParaRPr/>
          </a:p>
        </p:txBody>
      </p:sp>
    </p:spTree>
    <p:extLst>
      <p:ext uri="{BB962C8B-B14F-4D97-AF65-F5344CB8AC3E}">
        <p14:creationId xmlns:p14="http://schemas.microsoft.com/office/powerpoint/2010/main" val="401155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 name="Google Shape;71;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6</a:t>
            </a:fld>
            <a:endParaRPr/>
          </a:p>
        </p:txBody>
      </p:sp>
    </p:spTree>
    <p:extLst>
      <p:ext uri="{BB962C8B-B14F-4D97-AF65-F5344CB8AC3E}">
        <p14:creationId xmlns:p14="http://schemas.microsoft.com/office/powerpoint/2010/main" val="81129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7</a:t>
            </a:fld>
            <a:endParaRPr/>
          </a:p>
        </p:txBody>
      </p:sp>
    </p:spTree>
    <p:extLst>
      <p:ext uri="{BB962C8B-B14F-4D97-AF65-F5344CB8AC3E}">
        <p14:creationId xmlns:p14="http://schemas.microsoft.com/office/powerpoint/2010/main" val="53034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8</a:t>
            </a:fld>
            <a:endParaRPr/>
          </a:p>
        </p:txBody>
      </p:sp>
    </p:spTree>
    <p:extLst>
      <p:ext uri="{BB962C8B-B14F-4D97-AF65-F5344CB8AC3E}">
        <p14:creationId xmlns:p14="http://schemas.microsoft.com/office/powerpoint/2010/main" val="658931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9</a:t>
            </a:fld>
            <a:endParaRPr/>
          </a:p>
        </p:txBody>
      </p:sp>
    </p:spTree>
    <p:extLst>
      <p:ext uri="{BB962C8B-B14F-4D97-AF65-F5344CB8AC3E}">
        <p14:creationId xmlns:p14="http://schemas.microsoft.com/office/powerpoint/2010/main" val="933163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www.sequentiabiotech.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info@sequentiabiotech.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ulo">
  <p:cSld name="Title Slide">
    <p:spTree>
      <p:nvGrpSpPr>
        <p:cNvPr id="1" name="Shape 13"/>
        <p:cNvGrpSpPr/>
        <p:nvPr/>
      </p:nvGrpSpPr>
      <p:grpSpPr>
        <a:xfrm>
          <a:off x="0" y="0"/>
          <a:ext cx="0" cy="0"/>
          <a:chOff x="0" y="0"/>
          <a:chExt cx="0" cy="0"/>
        </a:xfrm>
      </p:grpSpPr>
      <p:sp>
        <p:nvSpPr>
          <p:cNvPr id="14" name="Google Shape;14;p6"/>
          <p:cNvSpPr txBox="1">
            <a:spLocks noGrp="1"/>
          </p:cNvSpPr>
          <p:nvPr>
            <p:ph type="ctrTitle"/>
          </p:nvPr>
        </p:nvSpPr>
        <p:spPr>
          <a:xfrm>
            <a:off x="1524000" y="80471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98466"/>
              </a:buClr>
              <a:buSzPts val="6000"/>
              <a:buFont typeface="Century Gothic"/>
              <a:buNone/>
              <a:defRPr sz="6000">
                <a:solidFill>
                  <a:srgbClr val="1984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6"/>
          <p:cNvSpPr txBox="1">
            <a:spLocks noGrp="1"/>
          </p:cNvSpPr>
          <p:nvPr>
            <p:ph type="subTitle" idx="1"/>
          </p:nvPr>
        </p:nvSpPr>
        <p:spPr>
          <a:xfrm>
            <a:off x="1524000" y="3405392"/>
            <a:ext cx="9144000" cy="5730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 name="Google Shape;16;p6"/>
          <p:cNvPicPr preferRelativeResize="0"/>
          <p:nvPr/>
        </p:nvPicPr>
        <p:blipFill rotWithShape="1">
          <a:blip r:embed="rId2">
            <a:alphaModFix/>
          </a:blip>
          <a:srcRect/>
          <a:stretch/>
        </p:blipFill>
        <p:spPr>
          <a:xfrm>
            <a:off x="4604375" y="3473275"/>
            <a:ext cx="3003725" cy="3003725"/>
          </a:xfrm>
          <a:prstGeom prst="rect">
            <a:avLst/>
          </a:prstGeom>
          <a:noFill/>
          <a:ln>
            <a:noFill/>
          </a:ln>
        </p:spPr>
      </p:pic>
      <p:sp>
        <p:nvSpPr>
          <p:cNvPr id="17" name="Google Shape;17;p6"/>
          <p:cNvSpPr/>
          <p:nvPr/>
        </p:nvSpPr>
        <p:spPr>
          <a:xfrm>
            <a:off x="3123750" y="4325625"/>
            <a:ext cx="1981500" cy="303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6"/>
          <p:cNvSpPr/>
          <p:nvPr/>
        </p:nvSpPr>
        <p:spPr>
          <a:xfrm>
            <a:off x="5105250" y="4325625"/>
            <a:ext cx="1981500" cy="30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
          <p:cNvSpPr/>
          <p:nvPr/>
        </p:nvSpPr>
        <p:spPr>
          <a:xfrm>
            <a:off x="7086750" y="4325625"/>
            <a:ext cx="1981500" cy="30300"/>
          </a:xfrm>
          <a:prstGeom prst="rect">
            <a:avLst/>
          </a:prstGeom>
          <a:solidFill>
            <a:srgbClr val="198466"/>
          </a:solidFill>
          <a:ln w="9525" cap="flat" cmpd="sng">
            <a:solidFill>
              <a:srgbClr val="1984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ulo y contenido" type="obj">
  <p:cSld name="OBJECT">
    <p:spTree>
      <p:nvGrpSpPr>
        <p:cNvPr id="1" name="Shape 20"/>
        <p:cNvGrpSpPr/>
        <p:nvPr/>
      </p:nvGrpSpPr>
      <p:grpSpPr>
        <a:xfrm>
          <a:off x="0" y="0"/>
          <a:ext cx="0" cy="0"/>
          <a:chOff x="0" y="0"/>
          <a:chExt cx="0" cy="0"/>
        </a:xfrm>
      </p:grpSpPr>
      <p:sp>
        <p:nvSpPr>
          <p:cNvPr id="21" name="Google Shape;21;p7"/>
          <p:cNvSpPr txBox="1">
            <a:spLocks noGrp="1"/>
          </p:cNvSpPr>
          <p:nvPr>
            <p:ph type="title"/>
          </p:nvPr>
        </p:nvSpPr>
        <p:spPr>
          <a:xfrm>
            <a:off x="431225" y="-26625"/>
            <a:ext cx="9166800" cy="1527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
          <p:cNvSpPr txBox="1">
            <a:spLocks noGrp="1"/>
          </p:cNvSpPr>
          <p:nvPr>
            <p:ph type="body" idx="1"/>
          </p:nvPr>
        </p:nvSpPr>
        <p:spPr>
          <a:xfrm>
            <a:off x="505425"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7"/>
          <p:cNvSpPr txBox="1">
            <a:spLocks noGrp="1"/>
          </p:cNvSpPr>
          <p:nvPr>
            <p:ph type="sldNum" idx="12"/>
          </p:nvPr>
        </p:nvSpPr>
        <p:spPr>
          <a:xfrm>
            <a:off x="9188116" y="629201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ES"/>
              <a:t>‹#›</a:t>
            </a:fld>
            <a:endParaRPr/>
          </a:p>
        </p:txBody>
      </p:sp>
      <p:sp>
        <p:nvSpPr>
          <p:cNvPr id="24" name="Google Shape;24;p7"/>
          <p:cNvSpPr/>
          <p:nvPr/>
        </p:nvSpPr>
        <p:spPr>
          <a:xfrm rot="10800000" flipH="1">
            <a:off x="431225" y="1452075"/>
            <a:ext cx="3607800" cy="49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7"/>
          <p:cNvSpPr/>
          <p:nvPr/>
        </p:nvSpPr>
        <p:spPr>
          <a:xfrm rot="10800000" flipH="1">
            <a:off x="4038829" y="1452075"/>
            <a:ext cx="3607800" cy="4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7"/>
          <p:cNvSpPr/>
          <p:nvPr/>
        </p:nvSpPr>
        <p:spPr>
          <a:xfrm rot="10800000" flipH="1">
            <a:off x="7646433" y="1452075"/>
            <a:ext cx="3607800" cy="49200"/>
          </a:xfrm>
          <a:prstGeom prst="rect">
            <a:avLst/>
          </a:prstGeom>
          <a:solidFill>
            <a:srgbClr val="198466"/>
          </a:solidFill>
          <a:ln w="9525" cap="flat" cmpd="sng">
            <a:solidFill>
              <a:srgbClr val="1984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 name="Google Shape;27;p7"/>
          <p:cNvPicPr preferRelativeResize="0"/>
          <p:nvPr/>
        </p:nvPicPr>
        <p:blipFill rotWithShape="1">
          <a:blip r:embed="rId2">
            <a:alphaModFix/>
          </a:blip>
          <a:srcRect/>
          <a:stretch/>
        </p:blipFill>
        <p:spPr>
          <a:xfrm>
            <a:off x="9871275" y="-292700"/>
            <a:ext cx="2060050" cy="2060050"/>
          </a:xfrm>
          <a:prstGeom prst="rect">
            <a:avLst/>
          </a:prstGeom>
          <a:noFill/>
          <a:ln>
            <a:noFill/>
          </a:ln>
        </p:spPr>
      </p:pic>
      <p:sp>
        <p:nvSpPr>
          <p:cNvPr id="28" name="Google Shape;28;p7"/>
          <p:cNvSpPr/>
          <p:nvPr/>
        </p:nvSpPr>
        <p:spPr>
          <a:xfrm rot="10800000" flipH="1">
            <a:off x="0" y="6577325"/>
            <a:ext cx="4064100" cy="156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7"/>
          <p:cNvSpPr/>
          <p:nvPr/>
        </p:nvSpPr>
        <p:spPr>
          <a:xfrm rot="10800000" flipH="1">
            <a:off x="4063926" y="6577325"/>
            <a:ext cx="4064100" cy="156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7"/>
          <p:cNvSpPr/>
          <p:nvPr/>
        </p:nvSpPr>
        <p:spPr>
          <a:xfrm rot="10800000" flipH="1">
            <a:off x="8127853" y="6577325"/>
            <a:ext cx="4064100" cy="156000"/>
          </a:xfrm>
          <a:prstGeom prst="rect">
            <a:avLst/>
          </a:prstGeom>
          <a:solidFill>
            <a:srgbClr val="198466"/>
          </a:solidFill>
          <a:ln w="9525" cap="flat" cmpd="sng">
            <a:solidFill>
              <a:srgbClr val="1984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itulo"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512600" y="2227225"/>
            <a:ext cx="9166800" cy="15279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198466"/>
              </a:buClr>
              <a:buSzPts val="3900"/>
              <a:buNone/>
              <a:defRPr sz="6500" b="0">
                <a:solidFill>
                  <a:srgbClr val="1984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sldNum" idx="12"/>
          </p:nvPr>
        </p:nvSpPr>
        <p:spPr>
          <a:xfrm>
            <a:off x="9224211" y="6320255"/>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ES"/>
              <a:t>‹#›</a:t>
            </a:fld>
            <a:endParaRPr/>
          </a:p>
        </p:txBody>
      </p:sp>
      <p:pic>
        <p:nvPicPr>
          <p:cNvPr id="34" name="Google Shape;34;p8"/>
          <p:cNvPicPr preferRelativeResize="0"/>
          <p:nvPr/>
        </p:nvPicPr>
        <p:blipFill rotWithShape="1">
          <a:blip r:embed="rId2">
            <a:alphaModFix/>
          </a:blip>
          <a:srcRect/>
          <a:stretch/>
        </p:blipFill>
        <p:spPr>
          <a:xfrm>
            <a:off x="9871275" y="-292700"/>
            <a:ext cx="2060050" cy="2060050"/>
          </a:xfrm>
          <a:prstGeom prst="rect">
            <a:avLst/>
          </a:prstGeom>
          <a:noFill/>
          <a:ln>
            <a:noFill/>
          </a:ln>
        </p:spPr>
      </p:pic>
      <p:sp>
        <p:nvSpPr>
          <p:cNvPr id="35" name="Google Shape;35;p8"/>
          <p:cNvSpPr/>
          <p:nvPr/>
        </p:nvSpPr>
        <p:spPr>
          <a:xfrm rot="10800000" flipH="1">
            <a:off x="0" y="6577325"/>
            <a:ext cx="4064100" cy="156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8"/>
          <p:cNvSpPr/>
          <p:nvPr/>
        </p:nvSpPr>
        <p:spPr>
          <a:xfrm rot="10800000" flipH="1">
            <a:off x="4063926" y="6577325"/>
            <a:ext cx="4064100" cy="156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8"/>
          <p:cNvSpPr/>
          <p:nvPr/>
        </p:nvSpPr>
        <p:spPr>
          <a:xfrm rot="10800000" flipH="1">
            <a:off x="8127853" y="6577325"/>
            <a:ext cx="4064100" cy="156000"/>
          </a:xfrm>
          <a:prstGeom prst="rect">
            <a:avLst/>
          </a:prstGeom>
          <a:solidFill>
            <a:srgbClr val="198466"/>
          </a:solidFill>
          <a:ln w="9525" cap="flat" cmpd="sng">
            <a:solidFill>
              <a:srgbClr val="1984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
  <p:cSld name="CUSTOM">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1678975" y="1530550"/>
            <a:ext cx="9166800" cy="15279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0" name="Google Shape;40;p9"/>
          <p:cNvPicPr preferRelativeResize="0"/>
          <p:nvPr/>
        </p:nvPicPr>
        <p:blipFill rotWithShape="1">
          <a:blip r:embed="rId2">
            <a:alphaModFix/>
          </a:blip>
          <a:srcRect/>
          <a:stretch/>
        </p:blipFill>
        <p:spPr>
          <a:xfrm>
            <a:off x="5138550" y="3058450"/>
            <a:ext cx="2060050" cy="2060050"/>
          </a:xfrm>
          <a:prstGeom prst="rect">
            <a:avLst/>
          </a:prstGeom>
          <a:noFill/>
          <a:ln>
            <a:noFill/>
          </a:ln>
        </p:spPr>
      </p:pic>
      <p:sp>
        <p:nvSpPr>
          <p:cNvPr id="41" name="Google Shape;41;p9"/>
          <p:cNvSpPr/>
          <p:nvPr/>
        </p:nvSpPr>
        <p:spPr>
          <a:xfrm rot="10800000" flipH="1">
            <a:off x="1278275" y="3351000"/>
            <a:ext cx="3211800" cy="156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9"/>
          <p:cNvSpPr/>
          <p:nvPr/>
        </p:nvSpPr>
        <p:spPr>
          <a:xfrm rot="10800000" flipH="1">
            <a:off x="4490104" y="3351000"/>
            <a:ext cx="3211800" cy="156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9"/>
          <p:cNvSpPr/>
          <p:nvPr/>
        </p:nvSpPr>
        <p:spPr>
          <a:xfrm rot="10800000" flipH="1">
            <a:off x="7701933" y="3351000"/>
            <a:ext cx="3211800" cy="156000"/>
          </a:xfrm>
          <a:prstGeom prst="rect">
            <a:avLst/>
          </a:prstGeom>
          <a:solidFill>
            <a:srgbClr val="198466"/>
          </a:solidFill>
          <a:ln w="9525" cap="flat" cmpd="sng">
            <a:solidFill>
              <a:srgbClr val="1984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9"/>
          <p:cNvSpPr txBox="1"/>
          <p:nvPr/>
        </p:nvSpPr>
        <p:spPr>
          <a:xfrm>
            <a:off x="3771925" y="4382400"/>
            <a:ext cx="4980900" cy="1477500"/>
          </a:xfrm>
          <a:prstGeom prst="rect">
            <a:avLst/>
          </a:prstGeom>
          <a:noFill/>
          <a:ln>
            <a:noFill/>
          </a:ln>
        </p:spPr>
        <p:txBody>
          <a:bodyPr spcFirstLastPara="1" wrap="square" lIns="91425" tIns="91425" rIns="91425" bIns="91425" anchor="t" anchorCtr="0">
            <a:spAutoFit/>
          </a:bodyPr>
          <a:lstStyle/>
          <a:p>
            <a:pPr marL="0" marR="0" lvl="0" indent="0" algn="ctr" rtl="0">
              <a:lnSpc>
                <a:spcPct val="200000"/>
              </a:lnSpc>
              <a:spcBef>
                <a:spcPts val="0"/>
              </a:spcBef>
              <a:spcAft>
                <a:spcPts val="0"/>
              </a:spcAft>
              <a:buClr>
                <a:srgbClr val="000000"/>
              </a:buClr>
              <a:buSzPts val="1200"/>
              <a:buFont typeface="Arial"/>
              <a:buNone/>
            </a:pPr>
            <a:r>
              <a:rPr lang="es-ES" sz="1200" b="0" i="0" u="sng" strike="noStrike" cap="none">
                <a:solidFill>
                  <a:schemeClr val="hlink"/>
                </a:solidFill>
                <a:latin typeface="Montserrat"/>
                <a:ea typeface="Montserrat"/>
                <a:cs typeface="Montserrat"/>
                <a:sym typeface="Montserrat"/>
                <a:hlinkClick r:id="rId3"/>
              </a:rPr>
              <a:t>www.sequentiabiotech.com</a:t>
            </a:r>
            <a:r>
              <a:rPr lang="es-ES" sz="1200" b="0" i="0" u="none" strike="noStrike" cap="none">
                <a:solidFill>
                  <a:srgbClr val="000000"/>
                </a:solidFill>
                <a:latin typeface="Montserrat"/>
                <a:ea typeface="Montserrat"/>
                <a:cs typeface="Montserrat"/>
                <a:sym typeface="Montserrat"/>
              </a:rPr>
              <a:t> </a:t>
            </a:r>
            <a:endParaRPr sz="1200" b="0" i="0" u="none" strike="noStrike" cap="none">
              <a:solidFill>
                <a:srgbClr val="000000"/>
              </a:solidFill>
              <a:latin typeface="Montserrat"/>
              <a:ea typeface="Montserrat"/>
              <a:cs typeface="Montserrat"/>
              <a:sym typeface="Montserrat"/>
            </a:endParaRPr>
          </a:p>
          <a:p>
            <a:pPr marL="0" marR="0" lvl="0" indent="0" algn="ctr" rtl="0">
              <a:lnSpc>
                <a:spcPct val="200000"/>
              </a:lnSpc>
              <a:spcBef>
                <a:spcPts val="0"/>
              </a:spcBef>
              <a:spcAft>
                <a:spcPts val="0"/>
              </a:spcAft>
              <a:buClr>
                <a:srgbClr val="000000"/>
              </a:buClr>
              <a:buSzPts val="1200"/>
              <a:buFont typeface="Arial"/>
              <a:buNone/>
            </a:pPr>
            <a:r>
              <a:rPr lang="es-ES" sz="1200" b="0" i="0" u="none" strike="noStrike" cap="none">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info@sequentiabiotech.co</a:t>
            </a:r>
            <a:r>
              <a:rPr lang="es-ES" sz="1200" b="0" i="0" u="none" strike="noStrike" cap="none">
                <a:solidFill>
                  <a:srgbClr val="000000"/>
                </a:solidFill>
                <a:latin typeface="Montserrat"/>
                <a:ea typeface="Montserrat"/>
                <a:cs typeface="Montserrat"/>
                <a:sym typeface="Montserrat"/>
              </a:rPr>
              <a:t>m</a:t>
            </a:r>
            <a:endParaRPr sz="1200" b="0" i="0" u="none" strike="noStrike" cap="none">
              <a:solidFill>
                <a:srgbClr val="000000"/>
              </a:solidFill>
              <a:latin typeface="Montserrat"/>
              <a:ea typeface="Montserrat"/>
              <a:cs typeface="Montserrat"/>
              <a:sym typeface="Montserrat"/>
            </a:endParaRPr>
          </a:p>
          <a:p>
            <a:pPr marL="0" marR="0" lvl="0" indent="0" algn="ctr" rtl="0">
              <a:lnSpc>
                <a:spcPct val="200000"/>
              </a:lnSpc>
              <a:spcBef>
                <a:spcPts val="0"/>
              </a:spcBef>
              <a:spcAft>
                <a:spcPts val="0"/>
              </a:spcAft>
              <a:buClr>
                <a:srgbClr val="000000"/>
              </a:buClr>
              <a:buSzPts val="1200"/>
              <a:buFont typeface="Arial"/>
              <a:buNone/>
            </a:pPr>
            <a:r>
              <a:rPr lang="es-ES" sz="1200" b="0" i="0" u="none" strike="noStrike" cap="none">
                <a:solidFill>
                  <a:srgbClr val="000000"/>
                </a:solidFill>
                <a:latin typeface="Montserrat"/>
                <a:ea typeface="Montserrat"/>
                <a:cs typeface="Montserrat"/>
                <a:sym typeface="Montserrat"/>
              </a:rPr>
              <a:t>/SequentiaBiotech</a:t>
            </a:r>
            <a:endParaRPr sz="1200" b="0" i="0" u="none" strike="noStrike" cap="none">
              <a:solidFill>
                <a:srgbClr val="000000"/>
              </a:solidFill>
              <a:latin typeface="Montserrat"/>
              <a:ea typeface="Montserrat"/>
              <a:cs typeface="Montserrat"/>
              <a:sym typeface="Montserrat"/>
            </a:endParaRPr>
          </a:p>
          <a:p>
            <a:pPr marL="0" marR="0" lvl="0" indent="0" algn="ctr" rtl="0">
              <a:lnSpc>
                <a:spcPct val="200000"/>
              </a:lnSpc>
              <a:spcBef>
                <a:spcPts val="0"/>
              </a:spcBef>
              <a:spcAft>
                <a:spcPts val="0"/>
              </a:spcAft>
              <a:buClr>
                <a:srgbClr val="000000"/>
              </a:buClr>
              <a:buSzPts val="1200"/>
              <a:buFont typeface="Arial"/>
              <a:buNone/>
            </a:pPr>
            <a:r>
              <a:rPr lang="es-ES" sz="1200" b="0" i="0" u="none" strike="noStrike" cap="none">
                <a:solidFill>
                  <a:srgbClr val="000000"/>
                </a:solidFill>
                <a:latin typeface="Montserrat"/>
                <a:ea typeface="Montserrat"/>
                <a:cs typeface="Montserrat"/>
                <a:sym typeface="Montserrat"/>
              </a:rPr>
              <a:t>/SequentiaBio</a:t>
            </a:r>
            <a:endParaRPr sz="1200" b="0" i="0" u="none" strike="noStrike" cap="none">
              <a:solidFill>
                <a:srgbClr val="000000"/>
              </a:solidFill>
              <a:latin typeface="Montserrat"/>
              <a:ea typeface="Montserrat"/>
              <a:cs typeface="Montserrat"/>
              <a:sym typeface="Montserrat"/>
            </a:endParaRPr>
          </a:p>
        </p:txBody>
      </p:sp>
      <p:pic>
        <p:nvPicPr>
          <p:cNvPr id="45" name="Google Shape;45;p9"/>
          <p:cNvPicPr preferRelativeResize="0"/>
          <p:nvPr/>
        </p:nvPicPr>
        <p:blipFill rotWithShape="1">
          <a:blip r:embed="rId5">
            <a:alphaModFix/>
          </a:blip>
          <a:srcRect/>
          <a:stretch/>
        </p:blipFill>
        <p:spPr>
          <a:xfrm>
            <a:off x="5448237" y="5545300"/>
            <a:ext cx="235900" cy="235900"/>
          </a:xfrm>
          <a:prstGeom prst="rect">
            <a:avLst/>
          </a:prstGeom>
          <a:noFill/>
          <a:ln>
            <a:noFill/>
          </a:ln>
        </p:spPr>
      </p:pic>
      <p:pic>
        <p:nvPicPr>
          <p:cNvPr id="46" name="Google Shape;46;p9"/>
          <p:cNvPicPr preferRelativeResize="0"/>
          <p:nvPr/>
        </p:nvPicPr>
        <p:blipFill rotWithShape="1">
          <a:blip r:embed="rId6">
            <a:alphaModFix/>
          </a:blip>
          <a:srcRect/>
          <a:stretch/>
        </p:blipFill>
        <p:spPr>
          <a:xfrm>
            <a:off x="5272372" y="5183555"/>
            <a:ext cx="235901" cy="23592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301975" y="-26625"/>
            <a:ext cx="9166800" cy="1527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Montserrat"/>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Montserrat"/>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Montserrat"/>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9pPr>
          </a:lstStyle>
          <a:p>
            <a:endParaRPr/>
          </a:p>
        </p:txBody>
      </p:sp>
      <p:sp>
        <p:nvSpPr>
          <p:cNvPr id="12" name="Google Shape;12;p5"/>
          <p:cNvSpPr txBox="1">
            <a:spLocks noGrp="1"/>
          </p:cNvSpPr>
          <p:nvPr>
            <p:ph type="sldNum" idx="12"/>
          </p:nvPr>
        </p:nvSpPr>
        <p:spPr>
          <a:xfrm>
            <a:off x="9296449" y="6087532"/>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6.png"/><Relationship Id="rId12" Type="http://schemas.openxmlformats.org/officeDocument/2006/relationships/image" Target="../media/image14.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18.png"/><Relationship Id="rId14"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github.com/grapediadb/Tailoring-grapedia-training-school/blob/c326fbae2cab3dffe12c286362f5f3cde5b6e60b/day_1/Example1.nf"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grapediadb/Tailoring-grapedia-training-school/blob/a7fd6a1b81f3012175950fee4d0481940a222307/day_1/Example2.nf" TargetMode="External"/><Relationship Id="rId5" Type="http://schemas.openxmlformats.org/officeDocument/2006/relationships/image" Target="../media/image2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jpeg"/><Relationship Id="rId7" Type="http://schemas.openxmlformats.org/officeDocument/2006/relationships/image" Target="../media/image16.png"/><Relationship Id="rId12" Type="http://schemas.openxmlformats.org/officeDocument/2006/relationships/image" Target="../media/image14.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
          <p:cNvSpPr txBox="1">
            <a:spLocks noGrp="1"/>
          </p:cNvSpPr>
          <p:nvPr>
            <p:ph type="ctrTitle"/>
          </p:nvPr>
        </p:nvSpPr>
        <p:spPr>
          <a:xfrm>
            <a:off x="1524000" y="1982796"/>
            <a:ext cx="9144000" cy="128902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r>
              <a:rPr lang="es-ES" dirty="0"/>
              <a:t>Nextflow</a:t>
            </a:r>
            <a:endParaRPr dirty="0"/>
          </a:p>
        </p:txBody>
      </p:sp>
      <p:sp>
        <p:nvSpPr>
          <p:cNvPr id="53" name="Google Shape;53;p1"/>
          <p:cNvSpPr txBox="1">
            <a:spLocks noGrp="1"/>
          </p:cNvSpPr>
          <p:nvPr>
            <p:ph type="subTitle" idx="1"/>
          </p:nvPr>
        </p:nvSpPr>
        <p:spPr>
          <a:xfrm>
            <a:off x="1524000" y="3405392"/>
            <a:ext cx="9144000" cy="5730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400"/>
              <a:buNone/>
            </a:pPr>
            <a:r>
              <a:rPr lang="es-ES" dirty="0"/>
              <a:t>Santiago Radío</a:t>
            </a:r>
            <a:endParaRPr dirty="0"/>
          </a:p>
        </p:txBody>
      </p:sp>
      <p:pic>
        <p:nvPicPr>
          <p:cNvPr id="54" name="Google Shape;54;p1"/>
          <p:cNvPicPr preferRelativeResize="0"/>
          <p:nvPr/>
        </p:nvPicPr>
        <p:blipFill rotWithShape="1">
          <a:blip r:embed="rId3">
            <a:alphaModFix amt="21000"/>
          </a:blip>
          <a:srcRect l="22362" t="29489" r="66784" b="27303"/>
          <a:stretch/>
        </p:blipFill>
        <p:spPr>
          <a:xfrm>
            <a:off x="0" y="3040432"/>
            <a:ext cx="2552416" cy="3817568"/>
          </a:xfrm>
          <a:prstGeom prst="rect">
            <a:avLst/>
          </a:prstGeom>
          <a:noFill/>
          <a:ln>
            <a:noFill/>
          </a:ln>
        </p:spPr>
      </p:pic>
      <p:pic>
        <p:nvPicPr>
          <p:cNvPr id="55" name="Google Shape;55;p1"/>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56" name="Google Shape;56;p1"/>
          <p:cNvPicPr preferRelativeResize="0"/>
          <p:nvPr/>
        </p:nvPicPr>
        <p:blipFill rotWithShape="1">
          <a:blip r:embed="rId4">
            <a:alphaModFix/>
          </a:blip>
          <a:srcRect/>
          <a:stretch/>
        </p:blipFill>
        <p:spPr>
          <a:xfrm>
            <a:off x="4980549" y="5473632"/>
            <a:ext cx="809691" cy="1010111"/>
          </a:xfrm>
          <a:prstGeom prst="rect">
            <a:avLst/>
          </a:prstGeom>
          <a:noFill/>
          <a:ln>
            <a:noFill/>
          </a:ln>
        </p:spPr>
      </p:pic>
      <p:pic>
        <p:nvPicPr>
          <p:cNvPr id="57" name="Google Shape;57;p1"/>
          <p:cNvPicPr preferRelativeResize="0"/>
          <p:nvPr/>
        </p:nvPicPr>
        <p:blipFill rotWithShape="1">
          <a:blip r:embed="rId5">
            <a:alphaModFix/>
          </a:blip>
          <a:srcRect/>
          <a:stretch/>
        </p:blipFill>
        <p:spPr>
          <a:xfrm>
            <a:off x="6395400" y="5473619"/>
            <a:ext cx="2471156" cy="11593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052" name="Picture 4" descr="Image result for Framed Cork Board">
            <a:extLst>
              <a:ext uri="{FF2B5EF4-FFF2-40B4-BE49-F238E27FC236}">
                <a16:creationId xmlns:a16="http://schemas.microsoft.com/office/drawing/2014/main" id="{2FA0ABCF-51B1-6D8F-3D22-122A776734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26"/>
          <a:stretch/>
        </p:blipFill>
        <p:spPr bwMode="auto">
          <a:xfrm>
            <a:off x="4063116" y="3281077"/>
            <a:ext cx="3297516" cy="3249681"/>
          </a:xfrm>
          <a:prstGeom prst="rect">
            <a:avLst/>
          </a:prstGeom>
          <a:noFill/>
          <a:extLst>
            <a:ext uri="{909E8E84-426E-40DD-AFC4-6F175D3DCCD1}">
              <a14:hiddenFill xmlns:a14="http://schemas.microsoft.com/office/drawing/2010/main">
                <a:solidFill>
                  <a:srgbClr val="FFFFFF"/>
                </a:solidFill>
              </a14:hiddenFill>
            </a:ext>
          </a:extLst>
        </p:spPr>
      </p:pic>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b="0" i="0" dirty="0">
                <a:solidFill>
                  <a:srgbClr val="374151"/>
                </a:solidFill>
                <a:effectLst/>
                <a:latin typeface="Söhne"/>
              </a:rPr>
              <a:t>Reproducibility and Consistency</a:t>
            </a:r>
            <a:endParaRPr lang="en-GB" dirty="0"/>
          </a:p>
        </p:txBody>
      </p:sp>
      <p:pic>
        <p:nvPicPr>
          <p:cNvPr id="66" name="Google Shape;66;p2"/>
          <p:cNvPicPr preferRelativeResize="0"/>
          <p:nvPr/>
        </p:nvPicPr>
        <p:blipFill rotWithShape="1">
          <a:blip r:embed="rId4">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5">
            <a:alphaModFix/>
          </a:blip>
          <a:srcRect/>
          <a:stretch/>
        </p:blipFill>
        <p:spPr>
          <a:xfrm>
            <a:off x="445671" y="203072"/>
            <a:ext cx="809691" cy="1010110"/>
          </a:xfrm>
          <a:prstGeom prst="rect">
            <a:avLst/>
          </a:prstGeom>
          <a:noFill/>
          <a:ln>
            <a:noFill/>
          </a:ln>
        </p:spPr>
      </p:pic>
      <p:sp>
        <p:nvSpPr>
          <p:cNvPr id="3" name="Text Placeholder 2">
            <a:extLst>
              <a:ext uri="{FF2B5EF4-FFF2-40B4-BE49-F238E27FC236}">
                <a16:creationId xmlns:a16="http://schemas.microsoft.com/office/drawing/2014/main" id="{75CA3D85-811F-C566-52D4-0E4D92225A89}"/>
              </a:ext>
            </a:extLst>
          </p:cNvPr>
          <p:cNvSpPr>
            <a:spLocks noGrp="1"/>
          </p:cNvSpPr>
          <p:nvPr>
            <p:ph type="body" idx="1"/>
          </p:nvPr>
        </p:nvSpPr>
        <p:spPr>
          <a:xfrm>
            <a:off x="536251" y="1807427"/>
            <a:ext cx="10515600" cy="4351200"/>
          </a:xfrm>
        </p:spPr>
        <p:txBody>
          <a:bodyPr/>
          <a:lstStyle/>
          <a:p>
            <a:pPr algn="l">
              <a:buFont typeface="Arial" panose="020B0604020202020204" pitchFamily="34" charset="0"/>
              <a:buChar char="•"/>
            </a:pPr>
            <a:r>
              <a:rPr lang="en-GB" b="0" i="0" dirty="0">
                <a:solidFill>
                  <a:srgbClr val="374151"/>
                </a:solidFill>
                <a:effectLst/>
                <a:latin typeface="Söhne"/>
              </a:rPr>
              <a:t>Nextflow ensures that tasks produce the same output every time they are executed with the same input</a:t>
            </a:r>
          </a:p>
          <a:p>
            <a:pPr algn="l">
              <a:buFont typeface="Arial" panose="020B0604020202020204" pitchFamily="34" charset="0"/>
              <a:buChar char="•"/>
            </a:pPr>
            <a:r>
              <a:rPr lang="en-GB" b="0" i="0" dirty="0">
                <a:solidFill>
                  <a:srgbClr val="374151"/>
                </a:solidFill>
                <a:effectLst/>
                <a:latin typeface="Söhne"/>
              </a:rPr>
              <a:t>This helps ensure reproducibility and consistency of results</a:t>
            </a:r>
          </a:p>
        </p:txBody>
      </p:sp>
      <p:pic>
        <p:nvPicPr>
          <p:cNvPr id="4" name="Picture 3">
            <a:extLst>
              <a:ext uri="{FF2B5EF4-FFF2-40B4-BE49-F238E27FC236}">
                <a16:creationId xmlns:a16="http://schemas.microsoft.com/office/drawing/2014/main" id="{A0691156-2E9C-BDF6-01C1-DC588B37EF7E}"/>
              </a:ext>
            </a:extLst>
          </p:cNvPr>
          <p:cNvPicPr>
            <a:picLocks noChangeAspect="1"/>
          </p:cNvPicPr>
          <p:nvPr/>
        </p:nvPicPr>
        <p:blipFill>
          <a:blip r:embed="rId6"/>
          <a:stretch>
            <a:fillRect/>
          </a:stretch>
        </p:blipFill>
        <p:spPr>
          <a:xfrm>
            <a:off x="1959493" y="5224333"/>
            <a:ext cx="1116596" cy="11165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EA45198-A1FA-9AA4-421B-F280C98D5A16}"/>
              </a:ext>
            </a:extLst>
          </p:cNvPr>
          <p:cNvPicPr>
            <a:picLocks noChangeAspect="1"/>
          </p:cNvPicPr>
          <p:nvPr/>
        </p:nvPicPr>
        <p:blipFill>
          <a:blip r:embed="rId7"/>
          <a:stretch>
            <a:fillRect/>
          </a:stretch>
        </p:blipFill>
        <p:spPr>
          <a:xfrm>
            <a:off x="4379744" y="3766390"/>
            <a:ext cx="1115965" cy="1115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F5946FF4-1EFD-D9CD-2133-44735E3D5328}"/>
              </a:ext>
            </a:extLst>
          </p:cNvPr>
          <p:cNvPicPr>
            <a:picLocks noChangeAspect="1"/>
          </p:cNvPicPr>
          <p:nvPr/>
        </p:nvPicPr>
        <p:blipFill>
          <a:blip r:embed="rId8"/>
          <a:stretch>
            <a:fillRect/>
          </a:stretch>
        </p:blipFill>
        <p:spPr>
          <a:xfrm>
            <a:off x="4379744" y="5150096"/>
            <a:ext cx="1115965" cy="1085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2A2D9B-8F58-1878-A1B2-FE550F72FB0D}"/>
              </a:ext>
            </a:extLst>
          </p:cNvPr>
          <p:cNvPicPr>
            <a:picLocks noChangeAspect="1"/>
          </p:cNvPicPr>
          <p:nvPr/>
        </p:nvPicPr>
        <p:blipFill>
          <a:blip r:embed="rId9"/>
          <a:stretch>
            <a:fillRect/>
          </a:stretch>
        </p:blipFill>
        <p:spPr>
          <a:xfrm>
            <a:off x="5959500" y="3742565"/>
            <a:ext cx="1045931" cy="1064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3E397E96-1FD5-69AE-AF51-68D41C90DE2D}"/>
              </a:ext>
            </a:extLst>
          </p:cNvPr>
          <p:cNvPicPr>
            <a:picLocks noChangeAspect="1"/>
          </p:cNvPicPr>
          <p:nvPr/>
        </p:nvPicPr>
        <p:blipFill>
          <a:blip r:embed="rId10"/>
          <a:stretch>
            <a:fillRect/>
          </a:stretch>
        </p:blipFill>
        <p:spPr>
          <a:xfrm>
            <a:off x="5754181" y="4984368"/>
            <a:ext cx="1251250" cy="12943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Graphic 29" descr="Man">
            <a:extLst>
              <a:ext uri="{FF2B5EF4-FFF2-40B4-BE49-F238E27FC236}">
                <a16:creationId xmlns:a16="http://schemas.microsoft.com/office/drawing/2014/main" id="{E01EE55F-E9D1-BAEC-6799-D5D88142C4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1292" y="3843639"/>
            <a:ext cx="2841043" cy="2841043"/>
          </a:xfrm>
          <a:prstGeom prst="rect">
            <a:avLst/>
          </a:prstGeom>
        </p:spPr>
      </p:pic>
      <p:sp>
        <p:nvSpPr>
          <p:cNvPr id="31" name="Rectangle 5">
            <a:extLst>
              <a:ext uri="{FF2B5EF4-FFF2-40B4-BE49-F238E27FC236}">
                <a16:creationId xmlns:a16="http://schemas.microsoft.com/office/drawing/2014/main" id="{19B1CDB9-A6D5-947E-4789-8ECDE7CEDD3D}"/>
              </a:ext>
            </a:extLst>
          </p:cNvPr>
          <p:cNvSpPr>
            <a:spLocks noChangeArrowheads="1"/>
          </p:cNvSpPr>
          <p:nvPr/>
        </p:nvSpPr>
        <p:spPr bwMode="auto">
          <a:xfrm>
            <a:off x="1433065" y="3418206"/>
            <a:ext cx="203200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1" u="none" strike="noStrike" cap="none" normalizeH="0" baseline="0" dirty="0">
                <a:ln>
                  <a:noFill/>
                </a:ln>
                <a:solidFill>
                  <a:schemeClr val="tx1"/>
                </a:solidFill>
                <a:effectLst/>
                <a:latin typeface="Söhne"/>
              </a:rPr>
              <a:t>I need to use the code written by ex workmate for my analysis. I will first try to reproduce his results</a:t>
            </a:r>
            <a:r>
              <a:rPr kumimoji="0" lang="en-US" altLang="en-US" sz="1600" b="1" i="1" u="none" strike="noStrike" cap="none" normalizeH="0" baseline="0" dirty="0">
                <a:ln>
                  <a:noFill/>
                </a:ln>
                <a:solidFill>
                  <a:schemeClr val="tx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FCEB916A-AF91-EB4A-14AB-A137166DD0D6}"/>
              </a:ext>
            </a:extLst>
          </p:cNvPr>
          <p:cNvSpPr txBox="1"/>
          <p:nvPr/>
        </p:nvSpPr>
        <p:spPr>
          <a:xfrm>
            <a:off x="7677260" y="3480971"/>
            <a:ext cx="3297516" cy="3046988"/>
          </a:xfrm>
          <a:prstGeom prst="rect">
            <a:avLst/>
          </a:prstGeom>
          <a:noFill/>
        </p:spPr>
        <p:txBody>
          <a:bodyPr wrap="square">
            <a:spAutoFit/>
          </a:bodyPr>
          <a:lstStyle/>
          <a:p>
            <a:pPr algn="l"/>
            <a:r>
              <a:rPr lang="en-GB" sz="1600" b="1" i="1" dirty="0">
                <a:solidFill>
                  <a:srgbClr val="374151"/>
                </a:solidFill>
                <a:effectLst/>
                <a:latin typeface="Söhne"/>
              </a:rPr>
              <a:t>Did I forget to sacrifice a goat to the computational gods?</a:t>
            </a:r>
          </a:p>
          <a:p>
            <a:pPr algn="l"/>
            <a:endParaRPr lang="en-GB" sz="1600" b="1" i="1" dirty="0">
              <a:solidFill>
                <a:srgbClr val="374151"/>
              </a:solidFill>
              <a:latin typeface="Söhne"/>
            </a:endParaRPr>
          </a:p>
          <a:p>
            <a:pPr algn="l"/>
            <a:r>
              <a:rPr lang="en-GB" sz="1600" b="1" i="1" dirty="0">
                <a:solidFill>
                  <a:srgbClr val="374151"/>
                </a:solidFill>
                <a:effectLst/>
                <a:latin typeface="Söhne"/>
              </a:rPr>
              <a:t>Did I forget to include the "magic" command in my script?</a:t>
            </a:r>
          </a:p>
          <a:p>
            <a:pPr algn="l"/>
            <a:endParaRPr lang="en-GB" sz="1600" b="1" i="1" dirty="0">
              <a:solidFill>
                <a:srgbClr val="374151"/>
              </a:solidFill>
              <a:latin typeface="Söhne"/>
            </a:endParaRPr>
          </a:p>
          <a:p>
            <a:pPr algn="l"/>
            <a:r>
              <a:rPr lang="en-GB" sz="1600" b="1" i="1" dirty="0">
                <a:solidFill>
                  <a:srgbClr val="374151"/>
                </a:solidFill>
                <a:effectLst/>
                <a:latin typeface="Söhne"/>
              </a:rPr>
              <a:t>Did my computer catch a virus from all those genomic sequences?</a:t>
            </a:r>
          </a:p>
          <a:p>
            <a:pPr algn="l"/>
            <a:endParaRPr lang="en-GB" sz="1600" b="1" i="1" dirty="0">
              <a:solidFill>
                <a:srgbClr val="374151"/>
              </a:solidFill>
              <a:latin typeface="Söhne"/>
            </a:endParaRPr>
          </a:p>
          <a:p>
            <a:pPr algn="l"/>
            <a:r>
              <a:rPr lang="en-GB" sz="1600" b="1" i="1" dirty="0">
                <a:solidFill>
                  <a:srgbClr val="374151"/>
                </a:solidFill>
                <a:effectLst/>
                <a:latin typeface="Söhne"/>
              </a:rPr>
              <a:t>Did my code fall into a black hole?</a:t>
            </a:r>
          </a:p>
          <a:p>
            <a:pPr algn="l"/>
            <a:endParaRPr lang="en-GB" sz="1600" b="1" i="1" dirty="0">
              <a:solidFill>
                <a:srgbClr val="374151"/>
              </a:solidFill>
              <a:latin typeface="Söhne"/>
            </a:endParaRPr>
          </a:p>
          <a:p>
            <a:pPr algn="l"/>
            <a:r>
              <a:rPr lang="en-GB" sz="1600" b="1" i="1" dirty="0">
                <a:solidFill>
                  <a:srgbClr val="374151"/>
                </a:solidFill>
                <a:effectLst/>
                <a:latin typeface="Söhne"/>
              </a:rPr>
              <a:t>Did my data get lost in translation?</a:t>
            </a:r>
          </a:p>
        </p:txBody>
      </p:sp>
      <p:pic>
        <p:nvPicPr>
          <p:cNvPr id="38" name="Graphic 37" descr="Crawl">
            <a:extLst>
              <a:ext uri="{FF2B5EF4-FFF2-40B4-BE49-F238E27FC236}">
                <a16:creationId xmlns:a16="http://schemas.microsoft.com/office/drawing/2014/main" id="{89A1D717-F586-DC3D-CF55-10384A347A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16426" y="5563828"/>
            <a:ext cx="1266943" cy="1266943"/>
          </a:xfrm>
          <a:prstGeom prst="rect">
            <a:avLst/>
          </a:prstGeom>
        </p:spPr>
      </p:pic>
    </p:spTree>
    <p:extLst>
      <p:ext uri="{BB962C8B-B14F-4D97-AF65-F5344CB8AC3E}">
        <p14:creationId xmlns:p14="http://schemas.microsoft.com/office/powerpoint/2010/main" val="3549030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b="0" i="0" dirty="0">
                <a:solidFill>
                  <a:srgbClr val="374151"/>
                </a:solidFill>
                <a:effectLst/>
                <a:latin typeface="Söhne"/>
              </a:rPr>
              <a:t>Portability</a:t>
            </a:r>
            <a:endParaRPr lang="en-GB" dirty="0"/>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3" name="Text Placeholder 2">
            <a:extLst>
              <a:ext uri="{FF2B5EF4-FFF2-40B4-BE49-F238E27FC236}">
                <a16:creationId xmlns:a16="http://schemas.microsoft.com/office/drawing/2014/main" id="{75CA3D85-811F-C566-52D4-0E4D92225A89}"/>
              </a:ext>
            </a:extLst>
          </p:cNvPr>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Nextflow can be deployed on various computing environments</a:t>
            </a:r>
          </a:p>
          <a:p>
            <a:pPr algn="l">
              <a:buFont typeface="Arial" panose="020B0604020202020204" pitchFamily="34" charset="0"/>
              <a:buChar char="•"/>
            </a:pPr>
            <a:r>
              <a:rPr lang="en-GB" b="0" i="0" dirty="0">
                <a:solidFill>
                  <a:srgbClr val="374151"/>
                </a:solidFill>
                <a:effectLst/>
                <a:latin typeface="Söhne"/>
              </a:rPr>
              <a:t>This includes local computers, clusters, and cloud infrastructure</a:t>
            </a:r>
          </a:p>
          <a:p>
            <a:pPr marL="114300" indent="0" algn="l">
              <a:buNone/>
            </a:pPr>
            <a:endParaRPr lang="en-GB" b="0" i="0" dirty="0">
              <a:solidFill>
                <a:srgbClr val="374151"/>
              </a:solidFill>
              <a:effectLst/>
              <a:latin typeface="Söhne"/>
            </a:endParaRPr>
          </a:p>
        </p:txBody>
      </p:sp>
      <p:pic>
        <p:nvPicPr>
          <p:cNvPr id="3080" name="Picture 8" descr="Linux Logo, Linux Symbol Meaning, History and Evolution">
            <a:extLst>
              <a:ext uri="{FF2B5EF4-FFF2-40B4-BE49-F238E27FC236}">
                <a16:creationId xmlns:a16="http://schemas.microsoft.com/office/drawing/2014/main" id="{75B5B46A-5F9B-A424-49BC-AE5A4E618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819" y="3226602"/>
            <a:ext cx="3103746" cy="34283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B3AFB8-A892-A4B6-E8AC-2EDEE19DD811}"/>
              </a:ext>
            </a:extLst>
          </p:cNvPr>
          <p:cNvPicPr>
            <a:picLocks noChangeAspect="1"/>
          </p:cNvPicPr>
          <p:nvPr/>
        </p:nvPicPr>
        <p:blipFill>
          <a:blip r:embed="rId6"/>
          <a:stretch>
            <a:fillRect/>
          </a:stretch>
        </p:blipFill>
        <p:spPr>
          <a:xfrm>
            <a:off x="1913190" y="4649165"/>
            <a:ext cx="844733" cy="8447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82" name="Picture 10" descr="Apple Logo PNG Transparent - PngPix">
            <a:extLst>
              <a:ext uri="{FF2B5EF4-FFF2-40B4-BE49-F238E27FC236}">
                <a16:creationId xmlns:a16="http://schemas.microsoft.com/office/drawing/2014/main" id="{949327F2-2D3D-7C4F-8D88-BACA8717CB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5959" y="2978426"/>
            <a:ext cx="2916870" cy="33414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0FA813C-4B05-CCF6-08D8-4B19E021D581}"/>
              </a:ext>
            </a:extLst>
          </p:cNvPr>
          <p:cNvPicPr>
            <a:picLocks noChangeAspect="1"/>
          </p:cNvPicPr>
          <p:nvPr/>
        </p:nvPicPr>
        <p:blipFill>
          <a:blip r:embed="rId6"/>
          <a:stretch>
            <a:fillRect/>
          </a:stretch>
        </p:blipFill>
        <p:spPr>
          <a:xfrm>
            <a:off x="5141996" y="4369102"/>
            <a:ext cx="1124796" cy="11247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84" name="Picture 12" descr="Logo Windows 11 – Logos PNG">
            <a:extLst>
              <a:ext uri="{FF2B5EF4-FFF2-40B4-BE49-F238E27FC236}">
                <a16:creationId xmlns:a16="http://schemas.microsoft.com/office/drawing/2014/main" id="{D8104D34-2AE7-B650-D197-2E90DBC5C9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0053" y="3295570"/>
            <a:ext cx="3103747" cy="31037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B1C14F-74A4-B00F-2E88-9121D9B1512D}"/>
              </a:ext>
            </a:extLst>
          </p:cNvPr>
          <p:cNvPicPr>
            <a:picLocks noChangeAspect="1"/>
          </p:cNvPicPr>
          <p:nvPr/>
        </p:nvPicPr>
        <p:blipFill>
          <a:blip r:embed="rId6"/>
          <a:stretch>
            <a:fillRect/>
          </a:stretch>
        </p:blipFill>
        <p:spPr>
          <a:xfrm>
            <a:off x="8529529" y="4369102"/>
            <a:ext cx="1124796" cy="11247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26789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b="0" i="0" dirty="0">
                <a:solidFill>
                  <a:srgbClr val="374151"/>
                </a:solidFill>
                <a:effectLst/>
                <a:latin typeface="Söhne"/>
              </a:rPr>
              <a:t>Benefits of Workflow System</a:t>
            </a:r>
            <a:endParaRPr lang="en-GB" dirty="0"/>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3" name="Text Placeholder 2">
            <a:extLst>
              <a:ext uri="{FF2B5EF4-FFF2-40B4-BE49-F238E27FC236}">
                <a16:creationId xmlns:a16="http://schemas.microsoft.com/office/drawing/2014/main" id="{75CA3D85-811F-C566-52D4-0E4D92225A89}"/>
              </a:ext>
            </a:extLst>
          </p:cNvPr>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Easy workflow design saves time and resources</a:t>
            </a:r>
          </a:p>
          <a:p>
            <a:pPr algn="l">
              <a:buFont typeface="Arial" panose="020B0604020202020204" pitchFamily="34" charset="0"/>
              <a:buChar char="•"/>
            </a:pPr>
            <a:r>
              <a:rPr lang="en-GB" b="0" i="0" dirty="0">
                <a:solidFill>
                  <a:srgbClr val="374151"/>
                </a:solidFill>
                <a:effectLst/>
                <a:latin typeface="Söhne"/>
              </a:rPr>
              <a:t>Parallel execution improves workflow efficiency</a:t>
            </a:r>
          </a:p>
          <a:p>
            <a:pPr algn="l">
              <a:buFont typeface="Arial" panose="020B0604020202020204" pitchFamily="34" charset="0"/>
              <a:buChar char="•"/>
            </a:pPr>
            <a:r>
              <a:rPr lang="en-GB" b="0" i="0" dirty="0">
                <a:solidFill>
                  <a:srgbClr val="374151"/>
                </a:solidFill>
                <a:effectLst/>
                <a:latin typeface="Söhne"/>
              </a:rPr>
              <a:t>Reproducibility ensures reliable results</a:t>
            </a:r>
          </a:p>
          <a:p>
            <a:pPr algn="l">
              <a:buFont typeface="Arial" panose="020B0604020202020204" pitchFamily="34" charset="0"/>
              <a:buChar char="•"/>
            </a:pPr>
            <a:r>
              <a:rPr lang="en-GB" b="0" i="0" dirty="0">
                <a:solidFill>
                  <a:srgbClr val="374151"/>
                </a:solidFill>
                <a:effectLst/>
                <a:latin typeface="Söhne"/>
              </a:rPr>
              <a:t>Portability allows workflows to be run on different systems with ease</a:t>
            </a:r>
          </a:p>
          <a:p>
            <a:pPr marL="114300" indent="0" algn="l">
              <a:buNone/>
            </a:pPr>
            <a:endParaRPr lang="en-GB" b="0" i="0" dirty="0">
              <a:solidFill>
                <a:srgbClr val="374151"/>
              </a:solidFill>
              <a:effectLst/>
              <a:latin typeface="Söhne"/>
            </a:endParaRPr>
          </a:p>
          <a:p>
            <a:pPr marL="114300" indent="0" algn="ctr">
              <a:buNone/>
            </a:pPr>
            <a:r>
              <a:rPr lang="en-GB" b="1" i="0" dirty="0">
                <a:solidFill>
                  <a:srgbClr val="374151"/>
                </a:solidFill>
                <a:effectLst/>
                <a:latin typeface="Söhne"/>
              </a:rPr>
              <a:t>Nextflow is a flexible and scalable workflow management system suitable for a wide range of scientific applications.</a:t>
            </a:r>
          </a:p>
        </p:txBody>
      </p:sp>
    </p:spTree>
    <p:extLst>
      <p:ext uri="{BB962C8B-B14F-4D97-AF65-F5344CB8AC3E}">
        <p14:creationId xmlns:p14="http://schemas.microsoft.com/office/powerpoint/2010/main" val="88144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sz="4000" b="0" i="0" dirty="0">
                <a:solidFill>
                  <a:srgbClr val="374151"/>
                </a:solidFill>
                <a:effectLst/>
                <a:latin typeface="Söhne"/>
              </a:rPr>
              <a:t>DSL2: The Domain-Specific Language of Nextflow</a:t>
            </a:r>
            <a:endParaRPr lang="en-GB" sz="4000" dirty="0"/>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8" name="TextBox 7">
            <a:extLst>
              <a:ext uri="{FF2B5EF4-FFF2-40B4-BE49-F238E27FC236}">
                <a16:creationId xmlns:a16="http://schemas.microsoft.com/office/drawing/2014/main" id="{2E9C6077-F2B5-7BA6-5872-E36069B28059}"/>
              </a:ext>
            </a:extLst>
          </p:cNvPr>
          <p:cNvSpPr txBox="1"/>
          <p:nvPr/>
        </p:nvSpPr>
        <p:spPr>
          <a:xfrm>
            <a:off x="445671" y="2141412"/>
            <a:ext cx="10725249" cy="3416320"/>
          </a:xfrm>
          <a:prstGeom prst="rect">
            <a:avLst/>
          </a:prstGeom>
          <a:noFill/>
        </p:spPr>
        <p:txBody>
          <a:bodyPr wrap="square">
            <a:spAutoFit/>
          </a:bodyPr>
          <a:lstStyle/>
          <a:p>
            <a:r>
              <a:rPr lang="en-GB" sz="2400" dirty="0">
                <a:solidFill>
                  <a:srgbClr val="374151"/>
                </a:solidFill>
                <a:latin typeface="Söhne"/>
                <a:sym typeface="Montserrat"/>
              </a:rPr>
              <a:t>The Domain-Specific Language version 2 (DSL2) is a programming language (syntax extension) used to define workflows in Nextflow. </a:t>
            </a:r>
          </a:p>
          <a:p>
            <a:endParaRPr lang="en-GB" sz="2400" dirty="0">
              <a:solidFill>
                <a:srgbClr val="374151"/>
              </a:solidFill>
              <a:latin typeface="Söhne"/>
              <a:sym typeface="Montserrat"/>
            </a:endParaRPr>
          </a:p>
          <a:p>
            <a:r>
              <a:rPr lang="en-GB" sz="2400" dirty="0">
                <a:solidFill>
                  <a:srgbClr val="374151"/>
                </a:solidFill>
                <a:latin typeface="Söhne"/>
              </a:rPr>
              <a:t>Is used to define channels for input and output data, specify dependencies between processing steps, and define resources for running the workflow in a easy way</a:t>
            </a:r>
          </a:p>
          <a:p>
            <a:endParaRPr lang="en-GB" sz="2400" dirty="0">
              <a:solidFill>
                <a:srgbClr val="374151"/>
              </a:solidFill>
              <a:latin typeface="Söhne"/>
            </a:endParaRPr>
          </a:p>
          <a:p>
            <a:r>
              <a:rPr lang="en-GB" sz="2400" dirty="0">
                <a:solidFill>
                  <a:srgbClr val="374151"/>
                </a:solidFill>
                <a:latin typeface="Söhne"/>
              </a:rPr>
              <a:t>DSL2 in Nextflow uses the FIFO (First In First Out) data flow paradigm to manage the flow of data between processing steps, ensuring that data is processed in the correct order according to the dependencies specified in the workflow definition.</a:t>
            </a:r>
          </a:p>
        </p:txBody>
      </p:sp>
    </p:spTree>
    <p:extLst>
      <p:ext uri="{BB962C8B-B14F-4D97-AF65-F5344CB8AC3E}">
        <p14:creationId xmlns:p14="http://schemas.microsoft.com/office/powerpoint/2010/main" val="47460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sz="4000" b="0" dirty="0">
                <a:solidFill>
                  <a:srgbClr val="374151"/>
                </a:solidFill>
                <a:latin typeface="Söhne"/>
              </a:rPr>
              <a:t>Dataflow paradigm</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7" name="TextBox 6">
            <a:extLst>
              <a:ext uri="{FF2B5EF4-FFF2-40B4-BE49-F238E27FC236}">
                <a16:creationId xmlns:a16="http://schemas.microsoft.com/office/drawing/2014/main" id="{453F3A6F-F902-C30F-3F0E-50FAA5FA4730}"/>
              </a:ext>
            </a:extLst>
          </p:cNvPr>
          <p:cNvSpPr txBox="1"/>
          <p:nvPr/>
        </p:nvSpPr>
        <p:spPr>
          <a:xfrm>
            <a:off x="273757" y="1812378"/>
            <a:ext cx="6142284" cy="4616648"/>
          </a:xfrm>
          <a:prstGeom prst="rect">
            <a:avLst/>
          </a:prstGeom>
          <a:noFill/>
        </p:spPr>
        <p:txBody>
          <a:bodyPr wrap="square">
            <a:spAutoFit/>
          </a:bodyPr>
          <a:lstStyle/>
          <a:p>
            <a:r>
              <a:rPr lang="en-GB" b="1" dirty="0">
                <a:hlinkClick r:id="rId5"/>
              </a:rPr>
              <a:t>Example 1: </a:t>
            </a:r>
            <a:endParaRPr lang="en-GB" b="1" dirty="0"/>
          </a:p>
          <a:p>
            <a:endParaRPr lang="en-GB" dirty="0"/>
          </a:p>
          <a:p>
            <a:r>
              <a:rPr lang="en-GB" dirty="0"/>
              <a:t>1. In this code, the workflow starts by defining a Channel called </a:t>
            </a:r>
            <a:r>
              <a:rPr lang="en-GB" dirty="0" err="1"/>
              <a:t>number_ch</a:t>
            </a:r>
            <a:r>
              <a:rPr lang="en-GB" dirty="0"/>
              <a:t> that contains three integer values: 5, 10, and 15.</a:t>
            </a:r>
          </a:p>
          <a:p>
            <a:pPr marL="342900" indent="-342900">
              <a:buAutoNum type="arabicPeriod"/>
            </a:pPr>
            <a:endParaRPr lang="en-GB" dirty="0"/>
          </a:p>
          <a:p>
            <a:r>
              <a:rPr lang="en-GB" dirty="0"/>
              <a:t>2. The first process, MULTIPLY, takes each value from </a:t>
            </a:r>
            <a:r>
              <a:rPr lang="en-GB" dirty="0" err="1"/>
              <a:t>number_ch</a:t>
            </a:r>
            <a:r>
              <a:rPr lang="en-GB" dirty="0"/>
              <a:t> as input and multiplies it by 2. The output of this process is a file called product.txt that contains the result of the multiplication.</a:t>
            </a:r>
          </a:p>
          <a:p>
            <a:endParaRPr lang="en-GB" dirty="0"/>
          </a:p>
          <a:p>
            <a:r>
              <a:rPr lang="en-GB" dirty="0"/>
              <a:t>3. The second process, DISPLAY, takes the product.txt file as input and displays its contents on the standard output, along with a text message indicating that it is the product of the original number.</a:t>
            </a:r>
          </a:p>
          <a:p>
            <a:endParaRPr lang="en-GB" dirty="0"/>
          </a:p>
          <a:p>
            <a:r>
              <a:rPr lang="en-GB" dirty="0"/>
              <a:t>4. In the workflow, the </a:t>
            </a:r>
            <a:r>
              <a:rPr lang="en-GB" dirty="0" err="1"/>
              <a:t>number_ch</a:t>
            </a:r>
            <a:r>
              <a:rPr lang="en-GB" dirty="0"/>
              <a:t> channel is passed as input to the MULTIPLY process, and the resulting product.txt files are passed as input to the DISPLAY process. The output of the DISPLAY process is displayed on the screen using the view() function.</a:t>
            </a:r>
          </a:p>
          <a:p>
            <a:endParaRPr lang="en-GB" dirty="0"/>
          </a:p>
          <a:p>
            <a:r>
              <a:rPr lang="en-GB" dirty="0"/>
              <a:t>5. Therefore, the data flows from the </a:t>
            </a:r>
            <a:r>
              <a:rPr lang="en-GB" dirty="0" err="1"/>
              <a:t>number_ch</a:t>
            </a:r>
            <a:r>
              <a:rPr lang="en-GB" dirty="0"/>
              <a:t> channel to the MULTIPLY process, from the MULTIPLY process to the DISPLAY process, and finally from the DISPLAY process to the screen.</a:t>
            </a:r>
          </a:p>
        </p:txBody>
      </p:sp>
      <p:pic>
        <p:nvPicPr>
          <p:cNvPr id="3" name="Picture 2">
            <a:extLst>
              <a:ext uri="{FF2B5EF4-FFF2-40B4-BE49-F238E27FC236}">
                <a16:creationId xmlns:a16="http://schemas.microsoft.com/office/drawing/2014/main" id="{923F4167-8F8B-ACC6-C71A-1FD0506FB7C9}"/>
              </a:ext>
            </a:extLst>
          </p:cNvPr>
          <p:cNvPicPr>
            <a:picLocks noChangeAspect="1"/>
          </p:cNvPicPr>
          <p:nvPr/>
        </p:nvPicPr>
        <p:blipFill rotWithShape="1">
          <a:blip r:embed="rId6"/>
          <a:srcRect t="6435" b="18393"/>
          <a:stretch/>
        </p:blipFill>
        <p:spPr>
          <a:xfrm>
            <a:off x="6411490" y="1984134"/>
            <a:ext cx="2980299" cy="4577396"/>
          </a:xfrm>
          <a:prstGeom prst="rect">
            <a:avLst/>
          </a:prstGeom>
        </p:spPr>
      </p:pic>
      <p:pic>
        <p:nvPicPr>
          <p:cNvPr id="5" name="Picture 4">
            <a:extLst>
              <a:ext uri="{FF2B5EF4-FFF2-40B4-BE49-F238E27FC236}">
                <a16:creationId xmlns:a16="http://schemas.microsoft.com/office/drawing/2014/main" id="{A7C3E7AF-C116-1876-9C58-CF5DF3BFE213}"/>
              </a:ext>
            </a:extLst>
          </p:cNvPr>
          <p:cNvPicPr>
            <a:picLocks noChangeAspect="1"/>
          </p:cNvPicPr>
          <p:nvPr/>
        </p:nvPicPr>
        <p:blipFill rotWithShape="1">
          <a:blip r:embed="rId6"/>
          <a:srcRect t="82392"/>
          <a:stretch/>
        </p:blipFill>
        <p:spPr>
          <a:xfrm>
            <a:off x="9014185" y="3762151"/>
            <a:ext cx="3177815" cy="1143281"/>
          </a:xfrm>
          <a:prstGeom prst="rect">
            <a:avLst/>
          </a:prstGeom>
        </p:spPr>
      </p:pic>
    </p:spTree>
    <p:extLst>
      <p:ext uri="{BB962C8B-B14F-4D97-AF65-F5344CB8AC3E}">
        <p14:creationId xmlns:p14="http://schemas.microsoft.com/office/powerpoint/2010/main" val="3096883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8" name="TextBox 7">
            <a:extLst>
              <a:ext uri="{FF2B5EF4-FFF2-40B4-BE49-F238E27FC236}">
                <a16:creationId xmlns:a16="http://schemas.microsoft.com/office/drawing/2014/main" id="{1A88E9BD-E0CC-27E2-2818-746F34FEE669}"/>
              </a:ext>
            </a:extLst>
          </p:cNvPr>
          <p:cNvSpPr txBox="1"/>
          <p:nvPr/>
        </p:nvSpPr>
        <p:spPr>
          <a:xfrm>
            <a:off x="628551" y="1964084"/>
            <a:ext cx="7738210" cy="4093428"/>
          </a:xfrm>
          <a:prstGeom prst="rect">
            <a:avLst/>
          </a:prstGeom>
          <a:noFill/>
        </p:spPr>
        <p:txBody>
          <a:bodyPr wrap="square">
            <a:spAutoFit/>
          </a:bodyPr>
          <a:lstStyle/>
          <a:p>
            <a:pPr marL="342900" indent="-342900" algn="l">
              <a:buFont typeface="+mj-lt"/>
              <a:buAutoNum type="alphaUcPeriod"/>
            </a:pPr>
            <a:r>
              <a:rPr lang="en-GB" sz="2000" b="0" i="0" dirty="0">
                <a:solidFill>
                  <a:srgbClr val="374151"/>
                </a:solidFill>
                <a:effectLst/>
                <a:latin typeface="Söhne"/>
              </a:rPr>
              <a:t>In Nextflow, the concept of </a:t>
            </a:r>
            <a:r>
              <a:rPr lang="en-GB" sz="2000" b="1" i="0" dirty="0">
                <a:solidFill>
                  <a:srgbClr val="374151"/>
                </a:solidFill>
                <a:effectLst/>
                <a:latin typeface="Söhne"/>
              </a:rPr>
              <a:t>FIFO</a:t>
            </a:r>
            <a:r>
              <a:rPr lang="en-GB" sz="2000" b="0" i="0" dirty="0">
                <a:solidFill>
                  <a:srgbClr val="374151"/>
                </a:solidFill>
                <a:effectLst/>
                <a:latin typeface="Söhne"/>
              </a:rPr>
              <a:t> (First-In, First-Out) refers to the way that </a:t>
            </a:r>
            <a:r>
              <a:rPr lang="en-GB" sz="2000" b="1" i="0" dirty="0">
                <a:solidFill>
                  <a:srgbClr val="374151"/>
                </a:solidFill>
                <a:effectLst/>
                <a:latin typeface="Söhne"/>
              </a:rPr>
              <a:t>data flows </a:t>
            </a:r>
            <a:r>
              <a:rPr lang="en-GB" sz="2000" b="0" i="0" dirty="0">
                <a:solidFill>
                  <a:srgbClr val="374151"/>
                </a:solidFill>
                <a:effectLst/>
                <a:latin typeface="Söhne"/>
              </a:rPr>
              <a:t>through the pipeline. When a process is executed, it reads input data from its input channels in the order that it was received. The process then produces output data, which is written to its output channels in the same order.</a:t>
            </a:r>
          </a:p>
          <a:p>
            <a:pPr marL="342900" indent="-342900" algn="l">
              <a:buFont typeface="+mj-lt"/>
              <a:buAutoNum type="alphaUcPeriod"/>
            </a:pPr>
            <a:endParaRPr lang="en-GB" sz="2000" b="0" i="0" dirty="0">
              <a:solidFill>
                <a:srgbClr val="374151"/>
              </a:solidFill>
              <a:effectLst/>
              <a:latin typeface="Söhne"/>
            </a:endParaRPr>
          </a:p>
          <a:p>
            <a:pPr marL="342900" indent="-342900" algn="l">
              <a:buFont typeface="+mj-lt"/>
              <a:buAutoNum type="alphaUcPeriod"/>
            </a:pPr>
            <a:r>
              <a:rPr lang="en-GB" sz="2000" b="0" i="0" dirty="0">
                <a:solidFill>
                  <a:srgbClr val="374151"/>
                </a:solidFill>
                <a:effectLst/>
                <a:latin typeface="Söhne"/>
              </a:rPr>
              <a:t>This means that when multiple processes are running in parallel, the order in which they produce output data may not match the order in which they were executed. However, the order of the input data and the output data for each process will always be preserved.</a:t>
            </a:r>
          </a:p>
          <a:p>
            <a:pPr marL="342900" indent="-342900" algn="l">
              <a:buFont typeface="+mj-lt"/>
              <a:buAutoNum type="alphaUcPeriod"/>
            </a:pPr>
            <a:endParaRPr lang="en-GB" sz="2000" b="0" i="0" dirty="0">
              <a:solidFill>
                <a:srgbClr val="374151"/>
              </a:solidFill>
              <a:effectLst/>
              <a:latin typeface="Söhne"/>
            </a:endParaRPr>
          </a:p>
          <a:p>
            <a:pPr marL="342900" indent="-342900" algn="l">
              <a:buFont typeface="+mj-lt"/>
              <a:buAutoNum type="alphaUcPeriod"/>
            </a:pPr>
            <a:r>
              <a:rPr lang="en-GB" sz="2000" b="0" i="0" dirty="0">
                <a:solidFill>
                  <a:srgbClr val="374151"/>
                </a:solidFill>
                <a:effectLst/>
                <a:latin typeface="Söhne"/>
              </a:rPr>
              <a:t>The FIFO concept is important in Nextflow because it ensures that data is processed in a predictable and reproducible way</a:t>
            </a:r>
          </a:p>
        </p:txBody>
      </p:sp>
      <p:pic>
        <p:nvPicPr>
          <p:cNvPr id="10" name="Picture 9">
            <a:extLst>
              <a:ext uri="{FF2B5EF4-FFF2-40B4-BE49-F238E27FC236}">
                <a16:creationId xmlns:a16="http://schemas.microsoft.com/office/drawing/2014/main" id="{FE08F9B2-F00F-A409-58C6-C041B5A0A8AA}"/>
              </a:ext>
            </a:extLst>
          </p:cNvPr>
          <p:cNvPicPr>
            <a:picLocks noChangeAspect="1"/>
          </p:cNvPicPr>
          <p:nvPr/>
        </p:nvPicPr>
        <p:blipFill>
          <a:blip r:embed="rId5"/>
          <a:stretch>
            <a:fillRect/>
          </a:stretch>
        </p:blipFill>
        <p:spPr>
          <a:xfrm>
            <a:off x="8631184" y="2524209"/>
            <a:ext cx="3048000" cy="3048000"/>
          </a:xfrm>
          <a:prstGeom prst="rect">
            <a:avLst/>
          </a:prstGeom>
        </p:spPr>
      </p:pic>
      <p:sp>
        <p:nvSpPr>
          <p:cNvPr id="11" name="TextBox 10">
            <a:extLst>
              <a:ext uri="{FF2B5EF4-FFF2-40B4-BE49-F238E27FC236}">
                <a16:creationId xmlns:a16="http://schemas.microsoft.com/office/drawing/2014/main" id="{A161E791-D5ED-5B16-3398-03C086C4E2AF}"/>
              </a:ext>
            </a:extLst>
          </p:cNvPr>
          <p:cNvSpPr txBox="1"/>
          <p:nvPr/>
        </p:nvSpPr>
        <p:spPr>
          <a:xfrm>
            <a:off x="9763855" y="5749735"/>
            <a:ext cx="1031051" cy="307777"/>
          </a:xfrm>
          <a:prstGeom prst="rect">
            <a:avLst/>
          </a:prstGeom>
          <a:noFill/>
        </p:spPr>
        <p:txBody>
          <a:bodyPr wrap="none" rtlCol="0">
            <a:spAutoFit/>
          </a:bodyPr>
          <a:lstStyle/>
          <a:p>
            <a:r>
              <a:rPr lang="en-GB" dirty="0">
                <a:hlinkClick r:id="rId6"/>
              </a:rPr>
              <a:t>Example 2</a:t>
            </a:r>
            <a:endParaRPr lang="en-GB" dirty="0"/>
          </a:p>
        </p:txBody>
      </p:sp>
      <p:sp>
        <p:nvSpPr>
          <p:cNvPr id="15" name="Google Shape;63;p2">
            <a:extLst>
              <a:ext uri="{FF2B5EF4-FFF2-40B4-BE49-F238E27FC236}">
                <a16:creationId xmlns:a16="http://schemas.microsoft.com/office/drawing/2014/main" id="{2DAD1624-B5C8-B3B0-3D38-0F42962D499F}"/>
              </a:ext>
            </a:extLst>
          </p:cNvPr>
          <p:cNvSpPr txBox="1">
            <a:spLocks/>
          </p:cNvSpPr>
          <p:nvPr/>
        </p:nvSpPr>
        <p:spPr>
          <a:xfrm>
            <a:off x="1419829" y="0"/>
            <a:ext cx="9166800" cy="15279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Montserrat"/>
              <a:buNone/>
              <a:defRPr sz="44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4000" b="0" dirty="0">
                <a:solidFill>
                  <a:srgbClr val="374151"/>
                </a:solidFill>
                <a:latin typeface="Söhne"/>
              </a:rPr>
              <a:t> FIFO</a:t>
            </a:r>
          </a:p>
        </p:txBody>
      </p:sp>
    </p:spTree>
    <p:extLst>
      <p:ext uri="{BB962C8B-B14F-4D97-AF65-F5344CB8AC3E}">
        <p14:creationId xmlns:p14="http://schemas.microsoft.com/office/powerpoint/2010/main" val="4093380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4"/>
          <p:cNvSpPr txBox="1">
            <a:spLocks noGrp="1"/>
          </p:cNvSpPr>
          <p:nvPr>
            <p:ph type="title"/>
          </p:nvPr>
        </p:nvSpPr>
        <p:spPr>
          <a:xfrm>
            <a:off x="1678975" y="1530550"/>
            <a:ext cx="9166800" cy="15279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4400"/>
              <a:buNone/>
            </a:pPr>
            <a:r>
              <a:rPr lang="es-ES"/>
              <a:t>THANK YOU </a:t>
            </a:r>
            <a:endParaRPr/>
          </a:p>
        </p:txBody>
      </p:sp>
      <p:pic>
        <p:nvPicPr>
          <p:cNvPr id="83" name="Google Shape;83;p4"/>
          <p:cNvPicPr preferRelativeResize="0"/>
          <p:nvPr/>
        </p:nvPicPr>
        <p:blipFill rotWithShape="1">
          <a:blip r:embed="rId3">
            <a:alphaModFix amt="21000"/>
          </a:blip>
          <a:srcRect l="22362" t="29489" r="66784" b="27303"/>
          <a:stretch/>
        </p:blipFill>
        <p:spPr>
          <a:xfrm>
            <a:off x="0" y="3040432"/>
            <a:ext cx="2552416" cy="3817568"/>
          </a:xfrm>
          <a:prstGeom prst="rect">
            <a:avLst/>
          </a:prstGeom>
          <a:noFill/>
          <a:ln>
            <a:noFill/>
          </a:ln>
        </p:spPr>
      </p:pic>
      <p:pic>
        <p:nvPicPr>
          <p:cNvPr id="84" name="Google Shape;84;p4"/>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85" name="Google Shape;85;p4"/>
          <p:cNvPicPr preferRelativeResize="0"/>
          <p:nvPr/>
        </p:nvPicPr>
        <p:blipFill rotWithShape="1">
          <a:blip r:embed="rId4">
            <a:alphaModFix/>
          </a:blip>
          <a:srcRect/>
          <a:stretch/>
        </p:blipFill>
        <p:spPr>
          <a:xfrm>
            <a:off x="5691154" y="2294500"/>
            <a:ext cx="809691" cy="10101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b="0" i="0" dirty="0">
                <a:solidFill>
                  <a:srgbClr val="374151"/>
                </a:solidFill>
                <a:effectLst/>
                <a:latin typeface="Söhne"/>
              </a:rPr>
              <a:t>Nextflow principles: FAIR+EST</a:t>
            </a:r>
            <a:endParaRPr dirty="0"/>
          </a:p>
        </p:txBody>
      </p:sp>
      <p:sp>
        <p:nvSpPr>
          <p:cNvPr id="64" name="Google Shape;64;p2"/>
          <p:cNvSpPr txBox="1">
            <a:spLocks noGrp="1"/>
          </p:cNvSpPr>
          <p:nvPr>
            <p:ph type="body" idx="1"/>
          </p:nvPr>
        </p:nvSpPr>
        <p:spPr>
          <a:xfrm>
            <a:off x="505426" y="1825625"/>
            <a:ext cx="10081204" cy="4351200"/>
          </a:xfrm>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GB" b="0" i="0" dirty="0">
                <a:solidFill>
                  <a:srgbClr val="374151"/>
                </a:solidFill>
                <a:effectLst/>
                <a:latin typeface="Söhne"/>
              </a:rPr>
              <a:t>FAIR+EST is an extension of the FAIR principles for workflows</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pic>
        <p:nvPicPr>
          <p:cNvPr id="2" name="Google Shape;74;p3">
            <a:extLst>
              <a:ext uri="{FF2B5EF4-FFF2-40B4-BE49-F238E27FC236}">
                <a16:creationId xmlns:a16="http://schemas.microsoft.com/office/drawing/2014/main" id="{60BB376A-8809-CAB7-9EE2-B9D63E1D4649}"/>
              </a:ext>
            </a:extLst>
          </p:cNvPr>
          <p:cNvPicPr preferRelativeResize="0"/>
          <p:nvPr/>
        </p:nvPicPr>
        <p:blipFill rotWithShape="1">
          <a:blip r:embed="rId3">
            <a:alphaModFix amt="21000"/>
          </a:blip>
          <a:srcRect l="22362" t="29489" r="66784" b="27303"/>
          <a:stretch/>
        </p:blipFill>
        <p:spPr>
          <a:xfrm>
            <a:off x="0" y="3040432"/>
            <a:ext cx="2552416" cy="38175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b="0" i="0" dirty="0">
                <a:solidFill>
                  <a:srgbClr val="374151"/>
                </a:solidFill>
                <a:effectLst/>
                <a:latin typeface="Söhne"/>
              </a:rPr>
              <a:t>Nextflow principles: FAIR+EST</a:t>
            </a:r>
            <a:endParaRPr dirty="0"/>
          </a:p>
        </p:txBody>
      </p:sp>
      <p:sp>
        <p:nvSpPr>
          <p:cNvPr id="64" name="Google Shape;64;p2"/>
          <p:cNvSpPr txBox="1">
            <a:spLocks noGrp="1"/>
          </p:cNvSpPr>
          <p:nvPr>
            <p:ph type="body" idx="1"/>
          </p:nvPr>
        </p:nvSpPr>
        <p:spPr>
          <a:xfrm>
            <a:off x="505426" y="1825625"/>
            <a:ext cx="10081204" cy="4351200"/>
          </a:xfrm>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GB" b="0" i="0" dirty="0">
                <a:solidFill>
                  <a:srgbClr val="374151"/>
                </a:solidFill>
                <a:effectLst/>
                <a:latin typeface="Söhne"/>
              </a:rPr>
              <a:t>FAIR+EST is an extension of the FAIR principles for workflows</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3" name="Google Shape;64;p2">
            <a:extLst>
              <a:ext uri="{FF2B5EF4-FFF2-40B4-BE49-F238E27FC236}">
                <a16:creationId xmlns:a16="http://schemas.microsoft.com/office/drawing/2014/main" id="{B39483EF-7158-78C8-1D13-9A3713493162}"/>
              </a:ext>
            </a:extLst>
          </p:cNvPr>
          <p:cNvSpPr txBox="1">
            <a:spLocks/>
          </p:cNvSpPr>
          <p:nvPr/>
        </p:nvSpPr>
        <p:spPr>
          <a:xfrm>
            <a:off x="505426" y="2573896"/>
            <a:ext cx="4535807" cy="3900654"/>
          </a:xfrm>
          <a:prstGeom prst="rect">
            <a:avLst/>
          </a:prstGeom>
          <a:noFill/>
          <a:ln>
            <a:noFill/>
          </a:ln>
        </p:spPr>
        <p:txBody>
          <a:bodyPr spcFirstLastPara="1" wrap="square" lIns="91425" tIns="45700" rIns="91425" bIns="45700"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Montserrat"/>
              <a:buChar char="•"/>
              <a:defRPr sz="2800" b="0" i="0" u="none" strike="noStrike" cap="none">
                <a:solidFill>
                  <a:schemeClr val="dk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dk1"/>
              </a:buClr>
              <a:buSzPts val="1800"/>
              <a:buFont typeface="Montserrat"/>
              <a:buChar char="•"/>
              <a:defRPr sz="2400" b="0" i="0" u="none" strike="noStrike" cap="none">
                <a:solidFill>
                  <a:schemeClr val="dk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dk1"/>
              </a:buClr>
              <a:buSzPts val="1800"/>
              <a:buFont typeface="Montserrat"/>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9pPr>
          </a:lstStyle>
          <a:p>
            <a:pPr>
              <a:buFont typeface="Arial" panose="020B0604020202020204" pitchFamily="34" charset="0"/>
              <a:buChar char="•"/>
            </a:pPr>
            <a:r>
              <a:rPr lang="en-GB" b="1" dirty="0">
                <a:solidFill>
                  <a:srgbClr val="374151"/>
                </a:solidFill>
                <a:latin typeface="Söhne"/>
              </a:rPr>
              <a:t>Findable</a:t>
            </a:r>
            <a:r>
              <a:rPr lang="en-GB" dirty="0">
                <a:solidFill>
                  <a:srgbClr val="374151"/>
                </a:solidFill>
                <a:latin typeface="Söhne"/>
              </a:rPr>
              <a:t>: easy to locate and identify using unique identifiers and clear naming conventions</a:t>
            </a:r>
          </a:p>
          <a:p>
            <a:pPr>
              <a:buFont typeface="Arial" panose="020B0604020202020204" pitchFamily="34" charset="0"/>
              <a:buChar char="•"/>
            </a:pPr>
            <a:r>
              <a:rPr lang="en-GB" b="1" dirty="0">
                <a:solidFill>
                  <a:srgbClr val="374151"/>
                </a:solidFill>
                <a:latin typeface="Söhne"/>
              </a:rPr>
              <a:t>Accessible</a:t>
            </a:r>
            <a:r>
              <a:rPr lang="en-GB" dirty="0">
                <a:solidFill>
                  <a:srgbClr val="374151"/>
                </a:solidFill>
                <a:latin typeface="Söhne"/>
              </a:rPr>
              <a:t>: easily accessible, regardless of technical background or location</a:t>
            </a:r>
          </a:p>
          <a:p>
            <a:pPr>
              <a:buFont typeface="Arial" panose="020B0604020202020204" pitchFamily="34" charset="0"/>
              <a:buChar char="•"/>
            </a:pPr>
            <a:r>
              <a:rPr lang="en-GB" b="1" dirty="0">
                <a:solidFill>
                  <a:srgbClr val="374151"/>
                </a:solidFill>
                <a:latin typeface="Söhne"/>
              </a:rPr>
              <a:t>Interoperable</a:t>
            </a:r>
            <a:r>
              <a:rPr lang="en-GB" dirty="0">
                <a:solidFill>
                  <a:srgbClr val="374151"/>
                </a:solidFill>
                <a:latin typeface="Söhne"/>
              </a:rPr>
              <a:t>: designed in a way that promotes interoperability with other tools, software, or datasets</a:t>
            </a:r>
          </a:p>
          <a:p>
            <a:pPr>
              <a:buFont typeface="Arial" panose="020B0604020202020204" pitchFamily="34" charset="0"/>
              <a:buChar char="•"/>
            </a:pPr>
            <a:r>
              <a:rPr lang="en-GB" b="1" dirty="0">
                <a:solidFill>
                  <a:srgbClr val="374151"/>
                </a:solidFill>
                <a:latin typeface="Söhne"/>
              </a:rPr>
              <a:t>Reusable</a:t>
            </a:r>
            <a:r>
              <a:rPr lang="en-GB" dirty="0">
                <a:solidFill>
                  <a:srgbClr val="374151"/>
                </a:solidFill>
                <a:latin typeface="Söhne"/>
              </a:rPr>
              <a:t>: designed in a way that promotes reuse by others</a:t>
            </a:r>
          </a:p>
          <a:p>
            <a:endParaRPr lang="en-GB" dirty="0">
              <a:solidFill>
                <a:srgbClr val="374151"/>
              </a:solidFill>
              <a:latin typeface="Söhne"/>
            </a:endParaRPr>
          </a:p>
        </p:txBody>
      </p:sp>
    </p:spTree>
    <p:extLst>
      <p:ext uri="{BB962C8B-B14F-4D97-AF65-F5344CB8AC3E}">
        <p14:creationId xmlns:p14="http://schemas.microsoft.com/office/powerpoint/2010/main" val="349790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b="0" i="0" dirty="0">
                <a:solidFill>
                  <a:srgbClr val="374151"/>
                </a:solidFill>
                <a:effectLst/>
                <a:latin typeface="Söhne"/>
              </a:rPr>
              <a:t>Nextflow principles: FAIR+EST</a:t>
            </a:r>
            <a:endParaRPr dirty="0"/>
          </a:p>
        </p:txBody>
      </p:sp>
      <p:sp>
        <p:nvSpPr>
          <p:cNvPr id="64" name="Google Shape;64;p2"/>
          <p:cNvSpPr txBox="1">
            <a:spLocks noGrp="1"/>
          </p:cNvSpPr>
          <p:nvPr>
            <p:ph type="body" idx="1"/>
          </p:nvPr>
        </p:nvSpPr>
        <p:spPr>
          <a:xfrm>
            <a:off x="505426" y="1825625"/>
            <a:ext cx="10081204" cy="4351200"/>
          </a:xfrm>
          <a:prstGeom prst="rect">
            <a:avLst/>
          </a:prstGeom>
          <a:noFill/>
          <a:ln>
            <a:noFill/>
          </a:ln>
        </p:spPr>
        <p:txBody>
          <a:bodyPr spcFirstLastPara="1" wrap="square" lIns="91425" tIns="45700" rIns="91425" bIns="45700" anchor="t" anchorCtr="0">
            <a:normAutofit/>
          </a:bodyPr>
          <a:lstStyle/>
          <a:p>
            <a:pPr algn="l">
              <a:buFont typeface="Arial" panose="020B0604020202020204" pitchFamily="34" charset="0"/>
              <a:buChar char="•"/>
            </a:pPr>
            <a:r>
              <a:rPr lang="en-GB" b="0" i="0" dirty="0">
                <a:solidFill>
                  <a:srgbClr val="374151"/>
                </a:solidFill>
                <a:effectLst/>
                <a:latin typeface="Söhne"/>
              </a:rPr>
              <a:t>FAIR+EST is an extension of the FAIR principles for workflows</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3" name="Google Shape;64;p2">
            <a:extLst>
              <a:ext uri="{FF2B5EF4-FFF2-40B4-BE49-F238E27FC236}">
                <a16:creationId xmlns:a16="http://schemas.microsoft.com/office/drawing/2014/main" id="{B39483EF-7158-78C8-1D13-9A3713493162}"/>
              </a:ext>
            </a:extLst>
          </p:cNvPr>
          <p:cNvSpPr txBox="1">
            <a:spLocks/>
          </p:cNvSpPr>
          <p:nvPr/>
        </p:nvSpPr>
        <p:spPr>
          <a:xfrm>
            <a:off x="505426" y="2573896"/>
            <a:ext cx="4535807" cy="3900654"/>
          </a:xfrm>
          <a:prstGeom prst="rect">
            <a:avLst/>
          </a:prstGeom>
          <a:noFill/>
          <a:ln>
            <a:noFill/>
          </a:ln>
        </p:spPr>
        <p:txBody>
          <a:bodyPr spcFirstLastPara="1" wrap="square" lIns="91425" tIns="45700" rIns="91425" bIns="45700"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Montserrat"/>
              <a:buChar char="•"/>
              <a:defRPr sz="2800" b="0" i="0" u="none" strike="noStrike" cap="none">
                <a:solidFill>
                  <a:schemeClr val="dk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dk1"/>
              </a:buClr>
              <a:buSzPts val="1800"/>
              <a:buFont typeface="Montserrat"/>
              <a:buChar char="•"/>
              <a:defRPr sz="2400" b="0" i="0" u="none" strike="noStrike" cap="none">
                <a:solidFill>
                  <a:schemeClr val="dk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dk1"/>
              </a:buClr>
              <a:buSzPts val="1800"/>
              <a:buFont typeface="Montserrat"/>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9pPr>
          </a:lstStyle>
          <a:p>
            <a:pPr>
              <a:buFont typeface="Arial" panose="020B0604020202020204" pitchFamily="34" charset="0"/>
              <a:buChar char="•"/>
            </a:pPr>
            <a:r>
              <a:rPr lang="en-GB" b="1" dirty="0">
                <a:solidFill>
                  <a:srgbClr val="374151"/>
                </a:solidFill>
                <a:latin typeface="Söhne"/>
              </a:rPr>
              <a:t>Findable</a:t>
            </a:r>
            <a:r>
              <a:rPr lang="en-GB" dirty="0">
                <a:solidFill>
                  <a:srgbClr val="374151"/>
                </a:solidFill>
                <a:latin typeface="Söhne"/>
              </a:rPr>
              <a:t>: easy to locate and identify using unique identifiers and clear naming conventions</a:t>
            </a:r>
          </a:p>
          <a:p>
            <a:pPr>
              <a:buFont typeface="Arial" panose="020B0604020202020204" pitchFamily="34" charset="0"/>
              <a:buChar char="•"/>
            </a:pPr>
            <a:r>
              <a:rPr lang="en-GB" b="1" dirty="0">
                <a:solidFill>
                  <a:srgbClr val="374151"/>
                </a:solidFill>
                <a:latin typeface="Söhne"/>
              </a:rPr>
              <a:t>Accessible</a:t>
            </a:r>
            <a:r>
              <a:rPr lang="en-GB" dirty="0">
                <a:solidFill>
                  <a:srgbClr val="374151"/>
                </a:solidFill>
                <a:latin typeface="Söhne"/>
              </a:rPr>
              <a:t>: easily accessible, regardless of technical background or location</a:t>
            </a:r>
          </a:p>
          <a:p>
            <a:pPr>
              <a:buFont typeface="Arial" panose="020B0604020202020204" pitchFamily="34" charset="0"/>
              <a:buChar char="•"/>
            </a:pPr>
            <a:r>
              <a:rPr lang="en-GB" b="1" dirty="0">
                <a:solidFill>
                  <a:srgbClr val="374151"/>
                </a:solidFill>
                <a:latin typeface="Söhne"/>
              </a:rPr>
              <a:t>Interoperable</a:t>
            </a:r>
            <a:r>
              <a:rPr lang="en-GB" dirty="0">
                <a:solidFill>
                  <a:srgbClr val="374151"/>
                </a:solidFill>
                <a:latin typeface="Söhne"/>
              </a:rPr>
              <a:t>: designed in a way that promotes interoperability with other tools, software, or datasets</a:t>
            </a:r>
          </a:p>
          <a:p>
            <a:pPr>
              <a:buFont typeface="Arial" panose="020B0604020202020204" pitchFamily="34" charset="0"/>
              <a:buChar char="•"/>
            </a:pPr>
            <a:r>
              <a:rPr lang="en-GB" b="1" dirty="0">
                <a:solidFill>
                  <a:srgbClr val="374151"/>
                </a:solidFill>
                <a:latin typeface="Söhne"/>
              </a:rPr>
              <a:t>Reusable</a:t>
            </a:r>
            <a:r>
              <a:rPr lang="en-GB" dirty="0">
                <a:solidFill>
                  <a:srgbClr val="374151"/>
                </a:solidFill>
                <a:latin typeface="Söhne"/>
              </a:rPr>
              <a:t>: designed in a way that promotes reuse by others</a:t>
            </a:r>
          </a:p>
          <a:p>
            <a:endParaRPr lang="en-GB" dirty="0">
              <a:solidFill>
                <a:srgbClr val="374151"/>
              </a:solidFill>
              <a:latin typeface="Söhne"/>
            </a:endParaRPr>
          </a:p>
        </p:txBody>
      </p:sp>
      <p:sp>
        <p:nvSpPr>
          <p:cNvPr id="2" name="Google Shape;64;p2">
            <a:extLst>
              <a:ext uri="{FF2B5EF4-FFF2-40B4-BE49-F238E27FC236}">
                <a16:creationId xmlns:a16="http://schemas.microsoft.com/office/drawing/2014/main" id="{7D210317-B6C3-3CFF-AD59-1481FD873CEB}"/>
              </a:ext>
            </a:extLst>
          </p:cNvPr>
          <p:cNvSpPr txBox="1">
            <a:spLocks/>
          </p:cNvSpPr>
          <p:nvPr/>
        </p:nvSpPr>
        <p:spPr>
          <a:xfrm>
            <a:off x="5774730" y="2512177"/>
            <a:ext cx="4980975" cy="355249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Montserrat"/>
              <a:buChar char="•"/>
              <a:defRPr sz="2800" b="0" i="0" u="none" strike="noStrike" cap="none">
                <a:solidFill>
                  <a:schemeClr val="dk1"/>
                </a:solidFill>
                <a:latin typeface="Montserrat"/>
                <a:ea typeface="Montserrat"/>
                <a:cs typeface="Montserrat"/>
                <a:sym typeface="Montserrat"/>
              </a:defRPr>
            </a:lvl1pPr>
            <a:lvl2pPr marL="914400" marR="0" lvl="1" indent="-342900" algn="l" rtl="0">
              <a:lnSpc>
                <a:spcPct val="90000"/>
              </a:lnSpc>
              <a:spcBef>
                <a:spcPts val="500"/>
              </a:spcBef>
              <a:spcAft>
                <a:spcPts val="0"/>
              </a:spcAft>
              <a:buClr>
                <a:schemeClr val="dk1"/>
              </a:buClr>
              <a:buSzPts val="1800"/>
              <a:buFont typeface="Montserrat"/>
              <a:buChar char="•"/>
              <a:defRPr sz="2400" b="0" i="0" u="none" strike="noStrike" cap="none">
                <a:solidFill>
                  <a:schemeClr val="dk1"/>
                </a:solidFill>
                <a:latin typeface="Montserrat"/>
                <a:ea typeface="Montserrat"/>
                <a:cs typeface="Montserrat"/>
                <a:sym typeface="Montserrat"/>
              </a:defRPr>
            </a:lvl2pPr>
            <a:lvl3pPr marL="1371600" marR="0" lvl="2" indent="-342900" algn="l" rtl="0">
              <a:lnSpc>
                <a:spcPct val="90000"/>
              </a:lnSpc>
              <a:spcBef>
                <a:spcPts val="500"/>
              </a:spcBef>
              <a:spcAft>
                <a:spcPts val="0"/>
              </a:spcAft>
              <a:buClr>
                <a:schemeClr val="dk1"/>
              </a:buClr>
              <a:buSzPts val="1800"/>
              <a:buFont typeface="Montserrat"/>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9pPr>
          </a:lstStyle>
          <a:p>
            <a:pPr>
              <a:buFont typeface="Arial" panose="020B0604020202020204" pitchFamily="34" charset="0"/>
              <a:buChar char="•"/>
            </a:pPr>
            <a:r>
              <a:rPr lang="en-GB" sz="2200" b="1" dirty="0">
                <a:solidFill>
                  <a:srgbClr val="374151"/>
                </a:solidFill>
                <a:latin typeface="Söhne"/>
              </a:rPr>
              <a:t>Equitable</a:t>
            </a:r>
            <a:r>
              <a:rPr lang="en-GB" sz="2200" dirty="0">
                <a:solidFill>
                  <a:srgbClr val="374151"/>
                </a:solidFill>
                <a:latin typeface="Söhne"/>
              </a:rPr>
              <a:t>: designed in a way that promotes equity, ensuring that all users have access to the same resources and tools</a:t>
            </a:r>
          </a:p>
          <a:p>
            <a:pPr>
              <a:buFont typeface="Arial" panose="020B0604020202020204" pitchFamily="34" charset="0"/>
              <a:buChar char="•"/>
            </a:pPr>
            <a:r>
              <a:rPr lang="en-GB" sz="2200" b="1" dirty="0">
                <a:solidFill>
                  <a:srgbClr val="374151"/>
                </a:solidFill>
                <a:latin typeface="Söhne"/>
              </a:rPr>
              <a:t>Scalable</a:t>
            </a:r>
            <a:r>
              <a:rPr lang="en-GB" sz="2200" dirty="0">
                <a:solidFill>
                  <a:srgbClr val="374151"/>
                </a:solidFill>
                <a:latin typeface="Söhne"/>
              </a:rPr>
              <a:t>: designed in a way that is scalable to handle larger or more complex datasets</a:t>
            </a:r>
          </a:p>
          <a:p>
            <a:pPr>
              <a:buFont typeface="Arial" panose="020B0604020202020204" pitchFamily="34" charset="0"/>
              <a:buChar char="•"/>
            </a:pPr>
            <a:r>
              <a:rPr lang="en-GB" sz="2200" b="1" dirty="0">
                <a:solidFill>
                  <a:srgbClr val="374151"/>
                </a:solidFill>
                <a:latin typeface="Söhne"/>
              </a:rPr>
              <a:t>Testable</a:t>
            </a:r>
            <a:r>
              <a:rPr lang="en-GB" sz="2200" dirty="0">
                <a:solidFill>
                  <a:srgbClr val="374151"/>
                </a:solidFill>
                <a:latin typeface="Söhne"/>
              </a:rPr>
              <a:t>: designed in a way that is testable to ensure accuracy and reliability</a:t>
            </a:r>
          </a:p>
          <a:p>
            <a:pPr>
              <a:buFont typeface="Arial" panose="020B0604020202020204" pitchFamily="34" charset="0"/>
              <a:buChar char="•"/>
            </a:pPr>
            <a:endParaRPr lang="en-GB" dirty="0">
              <a:solidFill>
                <a:srgbClr val="374151"/>
              </a:solidFill>
              <a:latin typeface="Söhne"/>
            </a:endParaRPr>
          </a:p>
          <a:p>
            <a:endParaRPr lang="en-GB" dirty="0">
              <a:solidFill>
                <a:srgbClr val="374151"/>
              </a:solidFill>
              <a:latin typeface="Söhne"/>
            </a:endParaRPr>
          </a:p>
        </p:txBody>
      </p:sp>
    </p:spTree>
    <p:extLst>
      <p:ext uri="{BB962C8B-B14F-4D97-AF65-F5344CB8AC3E}">
        <p14:creationId xmlns:p14="http://schemas.microsoft.com/office/powerpoint/2010/main" val="1611602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3"/>
          <p:cNvSpPr txBox="1">
            <a:spLocks noGrp="1"/>
          </p:cNvSpPr>
          <p:nvPr>
            <p:ph type="title"/>
          </p:nvPr>
        </p:nvSpPr>
        <p:spPr>
          <a:xfrm>
            <a:off x="1512599" y="2276482"/>
            <a:ext cx="9166800" cy="15279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66666"/>
              <a:buNone/>
            </a:pPr>
            <a:r>
              <a:rPr lang="en-GB" sz="6600" dirty="0"/>
              <a:t>Nextflow Workflow System: Key Features</a:t>
            </a:r>
            <a:endParaRPr lang="es-ES" dirty="0"/>
          </a:p>
        </p:txBody>
      </p:sp>
      <p:pic>
        <p:nvPicPr>
          <p:cNvPr id="74" name="Google Shape;74;p3"/>
          <p:cNvPicPr preferRelativeResize="0"/>
          <p:nvPr/>
        </p:nvPicPr>
        <p:blipFill rotWithShape="1">
          <a:blip r:embed="rId3">
            <a:alphaModFix amt="21000"/>
          </a:blip>
          <a:srcRect l="22362" t="29489" r="66784" b="27303"/>
          <a:stretch/>
        </p:blipFill>
        <p:spPr>
          <a:xfrm>
            <a:off x="0" y="3040432"/>
            <a:ext cx="2552416" cy="3817568"/>
          </a:xfrm>
          <a:prstGeom prst="rect">
            <a:avLst/>
          </a:prstGeom>
          <a:noFill/>
          <a:ln>
            <a:noFill/>
          </a:ln>
        </p:spPr>
      </p:pic>
      <p:pic>
        <p:nvPicPr>
          <p:cNvPr id="75" name="Google Shape;75;p3"/>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76" name="Google Shape;76;p3"/>
          <p:cNvPicPr preferRelativeResize="0"/>
          <p:nvPr/>
        </p:nvPicPr>
        <p:blipFill rotWithShape="1">
          <a:blip r:embed="rId4">
            <a:alphaModFix/>
          </a:blip>
          <a:srcRect/>
          <a:stretch/>
        </p:blipFill>
        <p:spPr>
          <a:xfrm>
            <a:off x="5691154" y="4077648"/>
            <a:ext cx="809691" cy="10101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b="0" i="0" dirty="0">
                <a:solidFill>
                  <a:srgbClr val="374151"/>
                </a:solidFill>
                <a:effectLst/>
                <a:latin typeface="Söhne"/>
              </a:rPr>
              <a:t>Fast and Easy Prototyping</a:t>
            </a:r>
            <a:endParaRPr lang="en-GB" dirty="0"/>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3" name="Text Placeholder 2">
            <a:extLst>
              <a:ext uri="{FF2B5EF4-FFF2-40B4-BE49-F238E27FC236}">
                <a16:creationId xmlns:a16="http://schemas.microsoft.com/office/drawing/2014/main" id="{75CA3D85-811F-C566-52D4-0E4D92225A89}"/>
              </a:ext>
            </a:extLst>
          </p:cNvPr>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Nextflow provides a custom DSL for easy workflow design</a:t>
            </a:r>
          </a:p>
          <a:p>
            <a:pPr algn="l">
              <a:buFont typeface="Arial" panose="020B0604020202020204" pitchFamily="34" charset="0"/>
              <a:buChar char="•"/>
            </a:pPr>
            <a:r>
              <a:rPr lang="en-GB" b="0" i="0" dirty="0">
                <a:solidFill>
                  <a:srgbClr val="374151"/>
                </a:solidFill>
                <a:effectLst/>
                <a:latin typeface="Söhne"/>
              </a:rPr>
              <a:t>Users can </a:t>
            </a:r>
            <a:r>
              <a:rPr lang="en-GB" b="1" i="0" dirty="0">
                <a:solidFill>
                  <a:srgbClr val="374151"/>
                </a:solidFill>
                <a:effectLst/>
                <a:latin typeface="Söhne"/>
              </a:rPr>
              <a:t>create</a:t>
            </a:r>
            <a:r>
              <a:rPr lang="en-GB" b="0" i="0" dirty="0">
                <a:solidFill>
                  <a:srgbClr val="374151"/>
                </a:solidFill>
                <a:effectLst/>
                <a:latin typeface="Söhne"/>
              </a:rPr>
              <a:t>/</a:t>
            </a:r>
            <a:r>
              <a:rPr lang="en-GB" b="1" i="0" dirty="0">
                <a:solidFill>
                  <a:srgbClr val="374151"/>
                </a:solidFill>
                <a:effectLst/>
                <a:latin typeface="Söhne"/>
              </a:rPr>
              <a:t>use</a:t>
            </a:r>
            <a:r>
              <a:rPr lang="en-GB" b="0" i="0" dirty="0">
                <a:solidFill>
                  <a:srgbClr val="374151"/>
                </a:solidFill>
                <a:effectLst/>
                <a:latin typeface="Söhne"/>
              </a:rPr>
              <a:t> complex workflows with </a:t>
            </a:r>
            <a:r>
              <a:rPr lang="en-GB" i="0" dirty="0">
                <a:solidFill>
                  <a:srgbClr val="374151"/>
                </a:solidFill>
                <a:effectLst/>
                <a:latin typeface="Söhne"/>
              </a:rPr>
              <a:t>minimal coding effort</a:t>
            </a:r>
          </a:p>
          <a:p>
            <a:pPr marL="114300" indent="0">
              <a:buNone/>
            </a:pPr>
            <a:endParaRPr lang="en-GB" dirty="0"/>
          </a:p>
        </p:txBody>
      </p:sp>
      <p:pic>
        <p:nvPicPr>
          <p:cNvPr id="5" name="Picture 4">
            <a:extLst>
              <a:ext uri="{FF2B5EF4-FFF2-40B4-BE49-F238E27FC236}">
                <a16:creationId xmlns:a16="http://schemas.microsoft.com/office/drawing/2014/main" id="{071F4476-3D98-D4BD-D0D2-348EACB3160B}"/>
              </a:ext>
            </a:extLst>
          </p:cNvPr>
          <p:cNvPicPr>
            <a:picLocks noChangeAspect="1"/>
          </p:cNvPicPr>
          <p:nvPr/>
        </p:nvPicPr>
        <p:blipFill>
          <a:blip r:embed="rId5"/>
          <a:stretch>
            <a:fillRect/>
          </a:stretch>
        </p:blipFill>
        <p:spPr>
          <a:xfrm>
            <a:off x="1170975" y="3221178"/>
            <a:ext cx="3043989" cy="3043989"/>
          </a:xfrm>
          <a:prstGeom prst="rect">
            <a:avLst/>
          </a:prstGeom>
        </p:spPr>
      </p:pic>
      <p:pic>
        <p:nvPicPr>
          <p:cNvPr id="7" name="Picture 6">
            <a:extLst>
              <a:ext uri="{FF2B5EF4-FFF2-40B4-BE49-F238E27FC236}">
                <a16:creationId xmlns:a16="http://schemas.microsoft.com/office/drawing/2014/main" id="{2AB1988A-6A14-14F0-6E3B-11760D144E45}"/>
              </a:ext>
            </a:extLst>
          </p:cNvPr>
          <p:cNvPicPr>
            <a:picLocks noChangeAspect="1"/>
          </p:cNvPicPr>
          <p:nvPr/>
        </p:nvPicPr>
        <p:blipFill>
          <a:blip r:embed="rId6"/>
          <a:stretch>
            <a:fillRect/>
          </a:stretch>
        </p:blipFill>
        <p:spPr>
          <a:xfrm>
            <a:off x="7668028" y="3221177"/>
            <a:ext cx="3043990" cy="3043990"/>
          </a:xfrm>
          <a:prstGeom prst="rect">
            <a:avLst/>
          </a:prstGeom>
        </p:spPr>
      </p:pic>
      <p:pic>
        <p:nvPicPr>
          <p:cNvPr id="9" name="Picture 8">
            <a:extLst>
              <a:ext uri="{FF2B5EF4-FFF2-40B4-BE49-F238E27FC236}">
                <a16:creationId xmlns:a16="http://schemas.microsoft.com/office/drawing/2014/main" id="{0CDF4FF9-5B51-9FC2-E87A-66BF44E41E5C}"/>
              </a:ext>
            </a:extLst>
          </p:cNvPr>
          <p:cNvPicPr>
            <a:picLocks noChangeAspect="1"/>
          </p:cNvPicPr>
          <p:nvPr/>
        </p:nvPicPr>
        <p:blipFill>
          <a:blip r:embed="rId7"/>
          <a:stretch>
            <a:fillRect/>
          </a:stretch>
        </p:blipFill>
        <p:spPr>
          <a:xfrm>
            <a:off x="4419501" y="3221177"/>
            <a:ext cx="3043990" cy="3043990"/>
          </a:xfrm>
          <a:prstGeom prst="rect">
            <a:avLst/>
          </a:prstGeom>
        </p:spPr>
      </p:pic>
      <p:pic>
        <p:nvPicPr>
          <p:cNvPr id="1026" name="Picture 2" descr="Bioinformatics Frameworks Part 4: Nextflow - BioCentric">
            <a:extLst>
              <a:ext uri="{FF2B5EF4-FFF2-40B4-BE49-F238E27FC236}">
                <a16:creationId xmlns:a16="http://schemas.microsoft.com/office/drawing/2014/main" id="{4D3D6025-5BA5-CD1B-3184-5276E55701E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4453805" y="5232826"/>
            <a:ext cx="3009686" cy="602525"/>
          </a:xfrm>
          <a:prstGeom prst="rect">
            <a:avLst/>
          </a:prstGeom>
          <a:solidFill>
            <a:schemeClr val="bg1"/>
          </a:solidFill>
        </p:spPr>
      </p:pic>
    </p:spTree>
    <p:extLst>
      <p:ext uri="{BB962C8B-B14F-4D97-AF65-F5344CB8AC3E}">
        <p14:creationId xmlns:p14="http://schemas.microsoft.com/office/powerpoint/2010/main" val="276119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b="0" i="0" dirty="0">
                <a:solidFill>
                  <a:srgbClr val="374151"/>
                </a:solidFill>
                <a:effectLst/>
                <a:latin typeface="Söhne"/>
              </a:rPr>
              <a:t>Parallel Execution</a:t>
            </a:r>
            <a:endParaRPr lang="en-GB" dirty="0"/>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3" name="Text Placeholder 2">
            <a:extLst>
              <a:ext uri="{FF2B5EF4-FFF2-40B4-BE49-F238E27FC236}">
                <a16:creationId xmlns:a16="http://schemas.microsoft.com/office/drawing/2014/main" id="{75CA3D85-811F-C566-52D4-0E4D92225A89}"/>
              </a:ext>
            </a:extLst>
          </p:cNvPr>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Nextflow allows tasks to be executed in </a:t>
            </a:r>
            <a:r>
              <a:rPr lang="en-GB" b="1" i="0" dirty="0">
                <a:solidFill>
                  <a:srgbClr val="374151"/>
                </a:solidFill>
                <a:effectLst/>
                <a:latin typeface="Söhne"/>
              </a:rPr>
              <a:t>parallel</a:t>
            </a:r>
            <a:r>
              <a:rPr lang="en-GB" b="0" i="0" dirty="0">
                <a:solidFill>
                  <a:srgbClr val="374151"/>
                </a:solidFill>
                <a:effectLst/>
                <a:latin typeface="Söhne"/>
              </a:rPr>
              <a:t>, speeding up workflows</a:t>
            </a:r>
          </a:p>
        </p:txBody>
      </p:sp>
      <p:pic>
        <p:nvPicPr>
          <p:cNvPr id="7" name="Picture 6">
            <a:extLst>
              <a:ext uri="{FF2B5EF4-FFF2-40B4-BE49-F238E27FC236}">
                <a16:creationId xmlns:a16="http://schemas.microsoft.com/office/drawing/2014/main" id="{9E6A4B9C-079D-79CC-A800-7B7FB9E9B878}"/>
              </a:ext>
            </a:extLst>
          </p:cNvPr>
          <p:cNvPicPr>
            <a:picLocks noChangeAspect="1"/>
          </p:cNvPicPr>
          <p:nvPr/>
        </p:nvPicPr>
        <p:blipFill>
          <a:blip r:embed="rId5"/>
          <a:stretch>
            <a:fillRect/>
          </a:stretch>
        </p:blipFill>
        <p:spPr>
          <a:xfrm>
            <a:off x="636896" y="3136652"/>
            <a:ext cx="10252658" cy="3216520"/>
          </a:xfrm>
          <a:prstGeom prst="rect">
            <a:avLst/>
          </a:prstGeom>
        </p:spPr>
      </p:pic>
    </p:spTree>
    <p:extLst>
      <p:ext uri="{BB962C8B-B14F-4D97-AF65-F5344CB8AC3E}">
        <p14:creationId xmlns:p14="http://schemas.microsoft.com/office/powerpoint/2010/main" val="3148208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b="0" i="0" dirty="0">
                <a:solidFill>
                  <a:srgbClr val="374151"/>
                </a:solidFill>
                <a:effectLst/>
                <a:latin typeface="Söhne"/>
              </a:rPr>
              <a:t>Reproducibility and Consistency</a:t>
            </a:r>
            <a:endParaRPr lang="en-GB" dirty="0"/>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3" name="Text Placeholder 2">
            <a:extLst>
              <a:ext uri="{FF2B5EF4-FFF2-40B4-BE49-F238E27FC236}">
                <a16:creationId xmlns:a16="http://schemas.microsoft.com/office/drawing/2014/main" id="{75CA3D85-811F-C566-52D4-0E4D92225A89}"/>
              </a:ext>
            </a:extLst>
          </p:cNvPr>
          <p:cNvSpPr>
            <a:spLocks noGrp="1"/>
          </p:cNvSpPr>
          <p:nvPr>
            <p:ph type="body" idx="1"/>
          </p:nvPr>
        </p:nvSpPr>
        <p:spPr>
          <a:xfrm>
            <a:off x="536251" y="1807427"/>
            <a:ext cx="10515600" cy="4351200"/>
          </a:xfrm>
        </p:spPr>
        <p:txBody>
          <a:bodyPr/>
          <a:lstStyle/>
          <a:p>
            <a:pPr algn="l">
              <a:buFont typeface="Arial" panose="020B0604020202020204" pitchFamily="34" charset="0"/>
              <a:buChar char="•"/>
            </a:pPr>
            <a:r>
              <a:rPr lang="en-GB" b="0" i="0" dirty="0">
                <a:solidFill>
                  <a:srgbClr val="374151"/>
                </a:solidFill>
                <a:effectLst/>
                <a:latin typeface="Söhne"/>
              </a:rPr>
              <a:t>Nextflow ensures that tasks produce the same output every time they are executed with the same input</a:t>
            </a:r>
          </a:p>
          <a:p>
            <a:pPr algn="l">
              <a:buFont typeface="Arial" panose="020B0604020202020204" pitchFamily="34" charset="0"/>
              <a:buChar char="•"/>
            </a:pPr>
            <a:r>
              <a:rPr lang="en-GB" b="0" i="0" dirty="0">
                <a:solidFill>
                  <a:srgbClr val="374151"/>
                </a:solidFill>
                <a:effectLst/>
                <a:latin typeface="Söhne"/>
              </a:rPr>
              <a:t>This helps ensure reproducibility and consistency of results</a:t>
            </a:r>
          </a:p>
        </p:txBody>
      </p:sp>
      <p:pic>
        <p:nvPicPr>
          <p:cNvPr id="4" name="Picture 3">
            <a:extLst>
              <a:ext uri="{FF2B5EF4-FFF2-40B4-BE49-F238E27FC236}">
                <a16:creationId xmlns:a16="http://schemas.microsoft.com/office/drawing/2014/main" id="{A0691156-2E9C-BDF6-01C1-DC588B37EF7E}"/>
              </a:ext>
            </a:extLst>
          </p:cNvPr>
          <p:cNvPicPr>
            <a:picLocks noChangeAspect="1"/>
          </p:cNvPicPr>
          <p:nvPr/>
        </p:nvPicPr>
        <p:blipFill>
          <a:blip r:embed="rId5"/>
          <a:stretch>
            <a:fillRect/>
          </a:stretch>
        </p:blipFill>
        <p:spPr>
          <a:xfrm>
            <a:off x="1959493" y="5224333"/>
            <a:ext cx="1116596" cy="11165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Graphic 29" descr="Man">
            <a:extLst>
              <a:ext uri="{FF2B5EF4-FFF2-40B4-BE49-F238E27FC236}">
                <a16:creationId xmlns:a16="http://schemas.microsoft.com/office/drawing/2014/main" id="{E01EE55F-E9D1-BAEC-6799-D5D88142C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1292" y="3843639"/>
            <a:ext cx="2841043" cy="2841043"/>
          </a:xfrm>
          <a:prstGeom prst="rect">
            <a:avLst/>
          </a:prstGeom>
        </p:spPr>
      </p:pic>
      <p:sp>
        <p:nvSpPr>
          <p:cNvPr id="31" name="Rectangle 5">
            <a:extLst>
              <a:ext uri="{FF2B5EF4-FFF2-40B4-BE49-F238E27FC236}">
                <a16:creationId xmlns:a16="http://schemas.microsoft.com/office/drawing/2014/main" id="{19B1CDB9-A6D5-947E-4789-8ECDE7CEDD3D}"/>
              </a:ext>
            </a:extLst>
          </p:cNvPr>
          <p:cNvSpPr>
            <a:spLocks noChangeArrowheads="1"/>
          </p:cNvSpPr>
          <p:nvPr/>
        </p:nvSpPr>
        <p:spPr bwMode="auto">
          <a:xfrm>
            <a:off x="1433065" y="3418206"/>
            <a:ext cx="203200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1" u="none" strike="noStrike" cap="none" normalizeH="0" baseline="0" dirty="0">
                <a:ln>
                  <a:noFill/>
                </a:ln>
                <a:solidFill>
                  <a:schemeClr val="tx1"/>
                </a:solidFill>
                <a:effectLst/>
                <a:latin typeface="Söhne"/>
              </a:rPr>
              <a:t>I need to use the code written by ex workmate for my analysis. I will first try to reproduce his results</a:t>
            </a:r>
            <a:r>
              <a:rPr kumimoji="0" lang="en-US" altLang="en-US" sz="1600" b="1" i="1" u="none" strike="noStrike" cap="none" normalizeH="0" baseline="0" dirty="0">
                <a:ln>
                  <a:noFill/>
                </a:ln>
                <a:solidFill>
                  <a:schemeClr val="tx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3900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052" name="Picture 4" descr="Image result for Framed Cork Board">
            <a:extLst>
              <a:ext uri="{FF2B5EF4-FFF2-40B4-BE49-F238E27FC236}">
                <a16:creationId xmlns:a16="http://schemas.microsoft.com/office/drawing/2014/main" id="{2FA0ABCF-51B1-6D8F-3D22-122A776734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26"/>
          <a:stretch/>
        </p:blipFill>
        <p:spPr bwMode="auto">
          <a:xfrm>
            <a:off x="4063116" y="3281077"/>
            <a:ext cx="3297516" cy="3249681"/>
          </a:xfrm>
          <a:prstGeom prst="rect">
            <a:avLst/>
          </a:prstGeom>
          <a:noFill/>
          <a:extLst>
            <a:ext uri="{909E8E84-426E-40DD-AFC4-6F175D3DCCD1}">
              <a14:hiddenFill xmlns:a14="http://schemas.microsoft.com/office/drawing/2010/main">
                <a:solidFill>
                  <a:srgbClr val="FFFFFF"/>
                </a:solidFill>
              </a14:hiddenFill>
            </a:ext>
          </a:extLst>
        </p:spPr>
      </p:pic>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r>
              <a:rPr lang="en-GB" b="0" i="0" dirty="0">
                <a:solidFill>
                  <a:srgbClr val="374151"/>
                </a:solidFill>
                <a:effectLst/>
                <a:latin typeface="Söhne"/>
              </a:rPr>
              <a:t>Reproducibility and Consistency</a:t>
            </a:r>
            <a:endParaRPr lang="en-GB" dirty="0"/>
          </a:p>
        </p:txBody>
      </p:sp>
      <p:pic>
        <p:nvPicPr>
          <p:cNvPr id="66" name="Google Shape;66;p2"/>
          <p:cNvPicPr preferRelativeResize="0"/>
          <p:nvPr/>
        </p:nvPicPr>
        <p:blipFill rotWithShape="1">
          <a:blip r:embed="rId4">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5">
            <a:alphaModFix/>
          </a:blip>
          <a:srcRect/>
          <a:stretch/>
        </p:blipFill>
        <p:spPr>
          <a:xfrm>
            <a:off x="445671" y="203072"/>
            <a:ext cx="809691" cy="1010110"/>
          </a:xfrm>
          <a:prstGeom prst="rect">
            <a:avLst/>
          </a:prstGeom>
          <a:noFill/>
          <a:ln>
            <a:noFill/>
          </a:ln>
        </p:spPr>
      </p:pic>
      <p:sp>
        <p:nvSpPr>
          <p:cNvPr id="3" name="Text Placeholder 2">
            <a:extLst>
              <a:ext uri="{FF2B5EF4-FFF2-40B4-BE49-F238E27FC236}">
                <a16:creationId xmlns:a16="http://schemas.microsoft.com/office/drawing/2014/main" id="{75CA3D85-811F-C566-52D4-0E4D92225A89}"/>
              </a:ext>
            </a:extLst>
          </p:cNvPr>
          <p:cNvSpPr>
            <a:spLocks noGrp="1"/>
          </p:cNvSpPr>
          <p:nvPr>
            <p:ph type="body" idx="1"/>
          </p:nvPr>
        </p:nvSpPr>
        <p:spPr>
          <a:xfrm>
            <a:off x="536251" y="1807427"/>
            <a:ext cx="10515600" cy="4351200"/>
          </a:xfrm>
        </p:spPr>
        <p:txBody>
          <a:bodyPr/>
          <a:lstStyle/>
          <a:p>
            <a:pPr algn="l">
              <a:buFont typeface="Arial" panose="020B0604020202020204" pitchFamily="34" charset="0"/>
              <a:buChar char="•"/>
            </a:pPr>
            <a:r>
              <a:rPr lang="en-GB" b="0" i="0" dirty="0">
                <a:solidFill>
                  <a:srgbClr val="374151"/>
                </a:solidFill>
                <a:effectLst/>
                <a:latin typeface="Söhne"/>
              </a:rPr>
              <a:t>Nextflow ensures that tasks produce the same output every time they are executed with the same input</a:t>
            </a:r>
          </a:p>
          <a:p>
            <a:pPr algn="l">
              <a:buFont typeface="Arial" panose="020B0604020202020204" pitchFamily="34" charset="0"/>
              <a:buChar char="•"/>
            </a:pPr>
            <a:r>
              <a:rPr lang="en-GB" b="0" i="0" dirty="0">
                <a:solidFill>
                  <a:srgbClr val="374151"/>
                </a:solidFill>
                <a:effectLst/>
                <a:latin typeface="Söhne"/>
              </a:rPr>
              <a:t>This helps ensure reproducibility and consistency of results</a:t>
            </a:r>
          </a:p>
        </p:txBody>
      </p:sp>
      <p:pic>
        <p:nvPicPr>
          <p:cNvPr id="4" name="Picture 3">
            <a:extLst>
              <a:ext uri="{FF2B5EF4-FFF2-40B4-BE49-F238E27FC236}">
                <a16:creationId xmlns:a16="http://schemas.microsoft.com/office/drawing/2014/main" id="{A0691156-2E9C-BDF6-01C1-DC588B37EF7E}"/>
              </a:ext>
            </a:extLst>
          </p:cNvPr>
          <p:cNvPicPr>
            <a:picLocks noChangeAspect="1"/>
          </p:cNvPicPr>
          <p:nvPr/>
        </p:nvPicPr>
        <p:blipFill>
          <a:blip r:embed="rId6"/>
          <a:stretch>
            <a:fillRect/>
          </a:stretch>
        </p:blipFill>
        <p:spPr>
          <a:xfrm>
            <a:off x="1959493" y="5224333"/>
            <a:ext cx="1116596" cy="11165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EA45198-A1FA-9AA4-421B-F280C98D5A16}"/>
              </a:ext>
            </a:extLst>
          </p:cNvPr>
          <p:cNvPicPr>
            <a:picLocks noChangeAspect="1"/>
          </p:cNvPicPr>
          <p:nvPr/>
        </p:nvPicPr>
        <p:blipFill>
          <a:blip r:embed="rId7"/>
          <a:stretch>
            <a:fillRect/>
          </a:stretch>
        </p:blipFill>
        <p:spPr>
          <a:xfrm>
            <a:off x="4379744" y="3766390"/>
            <a:ext cx="1115965" cy="1115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F5946FF4-1EFD-D9CD-2133-44735E3D5328}"/>
              </a:ext>
            </a:extLst>
          </p:cNvPr>
          <p:cNvPicPr>
            <a:picLocks noChangeAspect="1"/>
          </p:cNvPicPr>
          <p:nvPr/>
        </p:nvPicPr>
        <p:blipFill>
          <a:blip r:embed="rId8"/>
          <a:stretch>
            <a:fillRect/>
          </a:stretch>
        </p:blipFill>
        <p:spPr>
          <a:xfrm>
            <a:off x="4379744" y="5150096"/>
            <a:ext cx="1115965" cy="1085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2A2D9B-8F58-1878-A1B2-FE550F72FB0D}"/>
              </a:ext>
            </a:extLst>
          </p:cNvPr>
          <p:cNvPicPr>
            <a:picLocks noChangeAspect="1"/>
          </p:cNvPicPr>
          <p:nvPr/>
        </p:nvPicPr>
        <p:blipFill>
          <a:blip r:embed="rId9"/>
          <a:stretch>
            <a:fillRect/>
          </a:stretch>
        </p:blipFill>
        <p:spPr>
          <a:xfrm>
            <a:off x="5959500" y="3742565"/>
            <a:ext cx="1045931" cy="1064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3E397E96-1FD5-69AE-AF51-68D41C90DE2D}"/>
              </a:ext>
            </a:extLst>
          </p:cNvPr>
          <p:cNvPicPr>
            <a:picLocks noChangeAspect="1"/>
          </p:cNvPicPr>
          <p:nvPr/>
        </p:nvPicPr>
        <p:blipFill>
          <a:blip r:embed="rId10"/>
          <a:stretch>
            <a:fillRect/>
          </a:stretch>
        </p:blipFill>
        <p:spPr>
          <a:xfrm>
            <a:off x="5754181" y="4984368"/>
            <a:ext cx="1251250" cy="12943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Graphic 29" descr="Man">
            <a:extLst>
              <a:ext uri="{FF2B5EF4-FFF2-40B4-BE49-F238E27FC236}">
                <a16:creationId xmlns:a16="http://schemas.microsoft.com/office/drawing/2014/main" id="{E01EE55F-E9D1-BAEC-6799-D5D88142C4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1292" y="3843639"/>
            <a:ext cx="2841043" cy="2841043"/>
          </a:xfrm>
          <a:prstGeom prst="rect">
            <a:avLst/>
          </a:prstGeom>
        </p:spPr>
      </p:pic>
      <p:sp>
        <p:nvSpPr>
          <p:cNvPr id="31" name="Rectangle 5">
            <a:extLst>
              <a:ext uri="{FF2B5EF4-FFF2-40B4-BE49-F238E27FC236}">
                <a16:creationId xmlns:a16="http://schemas.microsoft.com/office/drawing/2014/main" id="{19B1CDB9-A6D5-947E-4789-8ECDE7CEDD3D}"/>
              </a:ext>
            </a:extLst>
          </p:cNvPr>
          <p:cNvSpPr>
            <a:spLocks noChangeArrowheads="1"/>
          </p:cNvSpPr>
          <p:nvPr/>
        </p:nvSpPr>
        <p:spPr bwMode="auto">
          <a:xfrm>
            <a:off x="1433065" y="3418206"/>
            <a:ext cx="203200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1" u="none" strike="noStrike" cap="none" normalizeH="0" baseline="0" dirty="0">
                <a:ln>
                  <a:noFill/>
                </a:ln>
                <a:solidFill>
                  <a:schemeClr val="tx1"/>
                </a:solidFill>
                <a:effectLst/>
                <a:latin typeface="Söhne"/>
              </a:rPr>
              <a:t>I need to use the code written by ex workmate for my analysis. I will first try to reproduce his results</a:t>
            </a:r>
            <a:r>
              <a:rPr kumimoji="0" lang="en-US" altLang="en-US" sz="1600" b="1" i="1" u="none" strike="noStrike" cap="none" normalizeH="0" baseline="0" dirty="0">
                <a:ln>
                  <a:noFill/>
                </a:ln>
                <a:solidFill>
                  <a:schemeClr val="tx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4844414"/>
      </p:ext>
    </p:extLst>
  </p:cSld>
  <p:clrMapOvr>
    <a:masterClrMapping/>
  </p:clrMapOvr>
</p:sld>
</file>

<file path=ppt/theme/theme1.xml><?xml version="1.0" encoding="utf-8"?>
<a:theme xmlns:a="http://schemas.openxmlformats.org/drawingml/2006/main" name="Sequentia">
  <a:themeElements>
    <a:clrScheme name="Sequentia">
      <a:dk1>
        <a:srgbClr val="0C0C0C"/>
      </a:dk1>
      <a:lt1>
        <a:srgbClr val="FFFFFF"/>
      </a:lt1>
      <a:dk2>
        <a:srgbClr val="BBC2CE"/>
      </a:dk2>
      <a:lt2>
        <a:srgbClr val="FFFFFF"/>
      </a:lt2>
      <a:accent1>
        <a:srgbClr val="6BAC94"/>
      </a:accent1>
      <a:accent2>
        <a:srgbClr val="75878E"/>
      </a:accent2>
      <a:accent3>
        <a:srgbClr val="D1D14E"/>
      </a:accent3>
      <a:accent4>
        <a:srgbClr val="B0B39C"/>
      </a:accent4>
      <a:accent5>
        <a:srgbClr val="677A94"/>
      </a:accent5>
      <a:accent6>
        <a:srgbClr val="69AA92"/>
      </a:accent6>
      <a:hlink>
        <a:srgbClr val="70B098"/>
      </a:hlink>
      <a:folHlink>
        <a:srgbClr val="6AAB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1005</Words>
  <Application>Microsoft Office PowerPoint</Application>
  <PresentationFormat>Widescreen</PresentationFormat>
  <Paragraphs>101</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Söhne</vt:lpstr>
      <vt:lpstr>Montserrat</vt:lpstr>
      <vt:lpstr>Calibri</vt:lpstr>
      <vt:lpstr>Arial</vt:lpstr>
      <vt:lpstr>Century Gothic</vt:lpstr>
      <vt:lpstr>Sequentia</vt:lpstr>
      <vt:lpstr>Nextflow</vt:lpstr>
      <vt:lpstr>Nextflow principles: FAIR+EST</vt:lpstr>
      <vt:lpstr>Nextflow principles: FAIR+EST</vt:lpstr>
      <vt:lpstr>Nextflow principles: FAIR+EST</vt:lpstr>
      <vt:lpstr>Nextflow Workflow System: Key Features</vt:lpstr>
      <vt:lpstr>Fast and Easy Prototyping</vt:lpstr>
      <vt:lpstr>Parallel Execution</vt:lpstr>
      <vt:lpstr>Reproducibility and Consistency</vt:lpstr>
      <vt:lpstr>Reproducibility and Consistency</vt:lpstr>
      <vt:lpstr>Reproducibility and Consistency</vt:lpstr>
      <vt:lpstr>Portability</vt:lpstr>
      <vt:lpstr>Benefits of Workflow System</vt:lpstr>
      <vt:lpstr>DSL2: The Domain-Specific Language of Nextflow</vt:lpstr>
      <vt:lpstr>Dataflow paradigm</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Nextflow</dc:title>
  <dc:creator>Santiago Radío</dc:creator>
  <cp:lastModifiedBy>Santiago Radío</cp:lastModifiedBy>
  <cp:revision>1</cp:revision>
  <dcterms:modified xsi:type="dcterms:W3CDTF">2023-03-04T20:41:39Z</dcterms:modified>
</cp:coreProperties>
</file>